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2" r:id="rId3"/>
    <p:sldId id="278" r:id="rId4"/>
    <p:sldId id="258" r:id="rId5"/>
    <p:sldId id="268" r:id="rId6"/>
    <p:sldId id="269" r:id="rId7"/>
    <p:sldId id="274" r:id="rId8"/>
    <p:sldId id="275" r:id="rId9"/>
    <p:sldId id="276" r:id="rId10"/>
    <p:sldId id="279" r:id="rId11"/>
    <p:sldId id="280" r:id="rId12"/>
    <p:sldId id="281" r:id="rId13"/>
    <p:sldId id="283" r:id="rId14"/>
    <p:sldId id="263" r:id="rId15"/>
    <p:sldId id="264" r:id="rId16"/>
    <p:sldId id="289" r:id="rId17"/>
    <p:sldId id="29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46" autoAdjust="0"/>
    <p:restoredTop sz="94660"/>
  </p:normalViewPr>
  <p:slideViewPr>
    <p:cSldViewPr snapToGrid="0">
      <p:cViewPr varScale="1">
        <p:scale>
          <a:sx n="77" d="100"/>
          <a:sy n="77" d="100"/>
        </p:scale>
        <p:origin x="34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DB560-4839-4054-A323-5430339D0D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6DC0F-1F27-4224-9241-0AA931FB4D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0EEBC-6429-4368-8E6B-F0DE66AD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9F4E45-3605-4B0D-93B2-68B287589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FC3A60-9A76-44E1-886B-2387CBE97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56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0A81A-4B7E-4C29-B9FB-30F47E28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4E5FC-1B57-44AE-85FF-86C00A0A06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35558-A834-4ED8-A791-8B66D1CA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CD47D-F101-422F-BA74-C3CD74B0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D3856-3C6E-4302-BEA7-F8E1D9AF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302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CFB44A-E07C-4192-B19B-ADF7750B3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01F496-3B54-461F-BBAC-8BE10172BE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D96FD-7E6F-4627-A155-A620A7A3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C1B91-3A0F-48F0-BF7A-4CD51AD89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529C4-D20F-404B-9EAB-7EC02F730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49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AE56E-BC47-4986-9342-8F8DABCDB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A287C-07FD-4C49-9A04-C2304BF45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E99A2-1BD1-4B2D-9FBC-49E5C07B0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631BA-B00F-4794-B69F-5F292A761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CB3E1-7C77-47D5-B78D-5E71BFDCB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60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54DFB-9797-4534-9B46-0189CE259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22547A-4932-4CBE-8B4E-A71A8A187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5F915-ABDE-45CD-BED6-B96F30350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7D76C-AB06-4C2D-96CE-639FA0074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2ACAC9-F48A-4EFA-9011-B26134B33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18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749ED-154E-4ECD-9892-2B58EE4D0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3A66AB-48A3-4483-A954-7CD5A2ABD4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F78874-419A-4360-BE4C-45BFFEB2E6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453B1-8E11-453E-8F5E-38731E8D7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D28BB-2FDD-4A99-B7C6-A8391E6B5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D6102-3553-4DD0-AD92-48213FB3A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36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B02F3-09A9-426C-B965-D673B2048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FB05C-81F9-48E7-8A91-94E134CA56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F1795-DE64-4FB0-8316-7A3C3F35D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803C1D-BBFE-43AD-87C5-7886F0723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3AD4F6-74AC-49F9-A6EA-21B93D288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04276E-0D40-42BE-A327-EF8ECD33E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8408F1-CB6C-4EF5-B063-51B9E4B27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08921C-6EEB-43DB-B365-0DABADD7D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586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A13F1-ACE5-4324-A451-6468D79F8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FAC646-E9BC-4207-9750-D0CCFC345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9CA130-3301-4388-BB89-906640B38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97C10-6D03-488D-9D58-91114013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804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7EBB10-8419-4966-B678-4153F4710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CEB03A-9878-438A-B01F-DC90934E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B4B8B-5DC2-48E4-A293-63A7D63C6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19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8E9D2-C944-4CCC-9E15-24B88E0E3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5C6CE-5C3B-4F84-82AC-CB6154190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AC005D-4A47-4B3A-B61C-A61CC2C69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9C1D8C-FD6E-4F15-BA60-0EF22FC7F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64F8F-D51A-42F1-8F3B-40CFEBDF7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2BF99-FDFB-4F75-820B-B03C18B3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80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300D-F3C7-4D72-A952-E30D4F9F4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D70F7F-063E-4F39-BACD-55B5E8894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F38564-6DC4-4851-955A-F181EA227E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2945F-2EB1-489C-8E97-38285DEC6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AC72F-5319-4EF7-9901-F664B41C6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5FE4B9-C23B-469B-8368-C276AF559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C4C270-0095-4321-9B14-34C321B08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01FA7-10E3-493E-8290-A74BA35F5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D7C2E-9FAF-42B3-A1FF-6B527860F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295A3-3A57-4BD0-851E-4C8C6B2A54DE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A6E6B-9AA4-4394-8631-3C786A41F9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CB8D3-583B-43FB-B542-62F1EDD507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94189-6F23-4219-9A1A-CD28085317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12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9319F07-39BB-4F9A-99CD-30712C8A48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220759"/>
              </p:ext>
            </p:extLst>
          </p:nvPr>
        </p:nvGraphicFramePr>
        <p:xfrm>
          <a:off x="1708683" y="1936770"/>
          <a:ext cx="7472895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72895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1691620">
                <a:tc>
                  <a:txBody>
                    <a:bodyPr/>
                    <a:lstStyle/>
                    <a:p>
                      <a:pPr algn="ctr"/>
                      <a:r>
                        <a:rPr lang="en-GB" sz="8800" dirty="0"/>
                        <a:t>Note Reading</a:t>
                      </a:r>
                    </a:p>
                    <a:p>
                      <a:pPr algn="ctr"/>
                      <a:r>
                        <a:rPr lang="en-GB" sz="8800" dirty="0"/>
                        <a:t>Basics </a:t>
                      </a:r>
                    </a:p>
                    <a:p>
                      <a:pPr algn="ctr"/>
                      <a:r>
                        <a:rPr lang="en-GB" sz="6000" dirty="0"/>
                        <a:t>Nigel Chapman Music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F9DDC643-3646-483B-A266-781CF6709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84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treble clef stave">
            <a:extLst>
              <a:ext uri="{FF2B5EF4-FFF2-40B4-BE49-F238E27FC236}">
                <a16:creationId xmlns:a16="http://schemas.microsoft.com/office/drawing/2014/main" id="{DBC1C666-1480-4B28-A61F-E4426DE08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71622" y="533018"/>
            <a:ext cx="4548146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A87A1F-7E5F-42E3-AE78-A88457E58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259966"/>
              </p:ext>
            </p:extLst>
          </p:nvPr>
        </p:nvGraphicFramePr>
        <p:xfrm>
          <a:off x="2680570" y="441264"/>
          <a:ext cx="638827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274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32458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Double Gap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28C94DC-EE69-4A8A-8715-8D9CBD225EED}"/>
              </a:ext>
            </a:extLst>
          </p:cNvPr>
          <p:cNvSpPr/>
          <p:nvPr/>
        </p:nvSpPr>
        <p:spPr>
          <a:xfrm>
            <a:off x="5035463" y="3455261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87491E6-CFDB-4E33-A5FD-DF5541FCDCF1}"/>
              </a:ext>
            </a:extLst>
          </p:cNvPr>
          <p:cNvSpPr/>
          <p:nvPr/>
        </p:nvSpPr>
        <p:spPr>
          <a:xfrm>
            <a:off x="5784905" y="2639374"/>
            <a:ext cx="349486" cy="27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D3B657B-861D-45A7-B943-07311FA219EE}"/>
              </a:ext>
            </a:extLst>
          </p:cNvPr>
          <p:cNvSpPr/>
          <p:nvPr/>
        </p:nvSpPr>
        <p:spPr>
          <a:xfrm>
            <a:off x="6404174" y="3484820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7" name="Table 30">
            <a:extLst>
              <a:ext uri="{FF2B5EF4-FFF2-40B4-BE49-F238E27FC236}">
                <a16:creationId xmlns:a16="http://schemas.microsoft.com/office/drawing/2014/main" id="{C3425E02-B989-44BB-95AF-C99BDC466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541699"/>
              </p:ext>
            </p:extLst>
          </p:nvPr>
        </p:nvGraphicFramePr>
        <p:xfrm>
          <a:off x="2266514" y="5223353"/>
          <a:ext cx="785451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4515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2400" dirty="0"/>
                        <a:t>This tune starts with 1 on E, then double gaps up to 5  on B </a:t>
                      </a:r>
                    </a:p>
                    <a:p>
                      <a:r>
                        <a:rPr lang="en-GB" sz="2400" dirty="0"/>
                        <a:t>A Double gap means miss three notes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pic>
        <p:nvPicPr>
          <p:cNvPr id="19" name="Picture 4" descr="Image result for keyboard picture piano">
            <a:extLst>
              <a:ext uri="{FF2B5EF4-FFF2-40B4-BE49-F238E27FC236}">
                <a16:creationId xmlns:a16="http://schemas.microsoft.com/office/drawing/2014/main" id="{CE07CABB-C2CA-4695-A174-D365559EC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686" y="4114606"/>
            <a:ext cx="677401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373F1495-1940-4CA2-BEE9-8479C589C45A}"/>
              </a:ext>
            </a:extLst>
          </p:cNvPr>
          <p:cNvGraphicFramePr>
            <a:graphicFrameLocks noGrp="1"/>
          </p:cNvGraphicFramePr>
          <p:nvPr/>
        </p:nvGraphicFramePr>
        <p:xfrm>
          <a:off x="4822120" y="4673410"/>
          <a:ext cx="3135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51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graphicFrame>
        <p:nvGraphicFramePr>
          <p:cNvPr id="22" name="Table 20">
            <a:extLst>
              <a:ext uri="{FF2B5EF4-FFF2-40B4-BE49-F238E27FC236}">
                <a16:creationId xmlns:a16="http://schemas.microsoft.com/office/drawing/2014/main" id="{8BDCBD7A-0F74-46C3-8CDF-0374EE00A0AB}"/>
              </a:ext>
            </a:extLst>
          </p:cNvPr>
          <p:cNvGraphicFramePr>
            <a:graphicFrameLocks noGrp="1"/>
          </p:cNvGraphicFramePr>
          <p:nvPr/>
        </p:nvGraphicFramePr>
        <p:xfrm>
          <a:off x="4978896" y="3837748"/>
          <a:ext cx="3135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51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7E1AE112-3955-47B9-A3A9-8F51813E8A73}"/>
              </a:ext>
            </a:extLst>
          </p:cNvPr>
          <p:cNvSpPr/>
          <p:nvPr/>
        </p:nvSpPr>
        <p:spPr>
          <a:xfrm>
            <a:off x="7056473" y="2831356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369717D9-EE73-40BE-A9A7-18DEFFBA7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2448334"/>
              </p:ext>
            </p:extLst>
          </p:nvPr>
        </p:nvGraphicFramePr>
        <p:xfrm>
          <a:off x="6285092" y="4714084"/>
          <a:ext cx="38212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28">
                  <a:extLst>
                    <a:ext uri="{9D8B030D-6E8A-4147-A177-3AD203B41FA5}">
                      <a16:colId xmlns:a16="http://schemas.microsoft.com/office/drawing/2014/main" val="33127046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097329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1E8D3EF-96D9-492E-99AB-63EF48E8E33A}"/>
              </a:ext>
            </a:extLst>
          </p:cNvPr>
          <p:cNvCxnSpPr>
            <a:cxnSpLocks/>
          </p:cNvCxnSpPr>
          <p:nvPr/>
        </p:nvCxnSpPr>
        <p:spPr>
          <a:xfrm flipV="1">
            <a:off x="4859769" y="2155040"/>
            <a:ext cx="1379175" cy="1230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A4383B5-2809-46BD-AA7F-284996AD9758}"/>
              </a:ext>
            </a:extLst>
          </p:cNvPr>
          <p:cNvSpPr txBox="1"/>
          <p:nvPr/>
        </p:nvSpPr>
        <p:spPr>
          <a:xfrm rot="20579098">
            <a:off x="5067336" y="2231588"/>
            <a:ext cx="601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UP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0AEFF43-EE54-418C-B80B-DE0C12349D0B}"/>
              </a:ext>
            </a:extLst>
          </p:cNvPr>
          <p:cNvCxnSpPr>
            <a:cxnSpLocks/>
          </p:cNvCxnSpPr>
          <p:nvPr/>
        </p:nvCxnSpPr>
        <p:spPr>
          <a:xfrm>
            <a:off x="7008986" y="2318245"/>
            <a:ext cx="1344393" cy="944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24794EB-99D7-4F5C-841D-CE3D6E5265BE}"/>
              </a:ext>
            </a:extLst>
          </p:cNvPr>
          <p:cNvSpPr txBox="1"/>
          <p:nvPr/>
        </p:nvSpPr>
        <p:spPr>
          <a:xfrm rot="1907011">
            <a:off x="7298095" y="2256600"/>
            <a:ext cx="1190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DOWN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53DAE22-5877-4077-8ED3-BDBAA159ED49}"/>
              </a:ext>
            </a:extLst>
          </p:cNvPr>
          <p:cNvSpPr/>
          <p:nvPr/>
        </p:nvSpPr>
        <p:spPr>
          <a:xfrm>
            <a:off x="7624777" y="3484819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5" name="Table 20">
            <a:extLst>
              <a:ext uri="{FF2B5EF4-FFF2-40B4-BE49-F238E27FC236}">
                <a16:creationId xmlns:a16="http://schemas.microsoft.com/office/drawing/2014/main" id="{25C2E0B8-2678-4918-85D3-068DC7671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2214675"/>
              </p:ext>
            </p:extLst>
          </p:nvPr>
        </p:nvGraphicFramePr>
        <p:xfrm>
          <a:off x="5762978" y="2941039"/>
          <a:ext cx="33302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022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031840E-98D4-4A0F-9E6F-C588B1D014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83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treble clef stave">
            <a:extLst>
              <a:ext uri="{FF2B5EF4-FFF2-40B4-BE49-F238E27FC236}">
                <a16:creationId xmlns:a16="http://schemas.microsoft.com/office/drawing/2014/main" id="{DBC1C666-1480-4B28-A61F-E4426DE08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1354" y="539806"/>
            <a:ext cx="9469675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A87A1F-7E5F-42E3-AE78-A88457E58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92810"/>
              </p:ext>
            </p:extLst>
          </p:nvPr>
        </p:nvGraphicFramePr>
        <p:xfrm>
          <a:off x="2680570" y="441264"/>
          <a:ext cx="638827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274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32458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Example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graphicFrame>
        <p:nvGraphicFramePr>
          <p:cNvPr id="17" name="Table 30">
            <a:extLst>
              <a:ext uri="{FF2B5EF4-FFF2-40B4-BE49-F238E27FC236}">
                <a16:creationId xmlns:a16="http://schemas.microsoft.com/office/drawing/2014/main" id="{C3425E02-B989-44BB-95AF-C99BDC466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415094"/>
              </p:ext>
            </p:extLst>
          </p:nvPr>
        </p:nvGraphicFramePr>
        <p:xfrm>
          <a:off x="2266514" y="5223353"/>
          <a:ext cx="8242823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42823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2400" dirty="0"/>
                        <a:t>Note reading process – Two tasks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GB" sz="2400" dirty="0"/>
                        <a:t>State whether the music goes up down or same 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GB" sz="2400" dirty="0"/>
                        <a:t>Does the music changes by a step gap stretch or double gap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pic>
        <p:nvPicPr>
          <p:cNvPr id="19" name="Picture 4" descr="Image result for keyboard picture piano">
            <a:extLst>
              <a:ext uri="{FF2B5EF4-FFF2-40B4-BE49-F238E27FC236}">
                <a16:creationId xmlns:a16="http://schemas.microsoft.com/office/drawing/2014/main" id="{CE07CABB-C2CA-4695-A174-D365559EC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686" y="4114606"/>
            <a:ext cx="677401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31840E-98D4-4A0F-9E6F-C588B1D014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BFEA5A71-6E92-4A2C-BCD6-42B42D019422}"/>
              </a:ext>
            </a:extLst>
          </p:cNvPr>
          <p:cNvSpPr/>
          <p:nvPr/>
        </p:nvSpPr>
        <p:spPr>
          <a:xfrm>
            <a:off x="3507288" y="2610828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2" name="Table 20">
            <a:extLst>
              <a:ext uri="{FF2B5EF4-FFF2-40B4-BE49-F238E27FC236}">
                <a16:creationId xmlns:a16="http://schemas.microsoft.com/office/drawing/2014/main" id="{D03A7D6F-8839-4E56-96A1-A30FE9AF7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3905012"/>
              </p:ext>
            </p:extLst>
          </p:nvPr>
        </p:nvGraphicFramePr>
        <p:xfrm>
          <a:off x="3416374" y="2194111"/>
          <a:ext cx="4448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74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graphicFrame>
        <p:nvGraphicFramePr>
          <p:cNvPr id="13" name="Table 20">
            <a:extLst>
              <a:ext uri="{FF2B5EF4-FFF2-40B4-BE49-F238E27FC236}">
                <a16:creationId xmlns:a16="http://schemas.microsoft.com/office/drawing/2014/main" id="{9F26DBEE-DB6B-4AD3-90E0-F84229C04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859461"/>
              </p:ext>
            </p:extLst>
          </p:nvPr>
        </p:nvGraphicFramePr>
        <p:xfrm>
          <a:off x="6286922" y="4765267"/>
          <a:ext cx="4448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74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9B4BA7CA-9A61-4734-8D01-3EEA6C0F5A3C}"/>
              </a:ext>
            </a:extLst>
          </p:cNvPr>
          <p:cNvSpPr txBox="1"/>
          <p:nvPr/>
        </p:nvSpPr>
        <p:spPr>
          <a:xfrm>
            <a:off x="6388274" y="429642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5C44311-284B-4EE4-8016-CCE13698CBA6}"/>
              </a:ext>
            </a:extLst>
          </p:cNvPr>
          <p:cNvSpPr/>
          <p:nvPr/>
        </p:nvSpPr>
        <p:spPr>
          <a:xfrm>
            <a:off x="4574088" y="2827573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D7E0060-B6AD-4813-BE40-1AE860024783}"/>
              </a:ext>
            </a:extLst>
          </p:cNvPr>
          <p:cNvSpPr/>
          <p:nvPr/>
        </p:nvSpPr>
        <p:spPr>
          <a:xfrm>
            <a:off x="5470905" y="3068262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311EF6E-DE31-4A78-9853-696491E0A5BD}"/>
              </a:ext>
            </a:extLst>
          </p:cNvPr>
          <p:cNvSpPr/>
          <p:nvPr/>
        </p:nvSpPr>
        <p:spPr>
          <a:xfrm>
            <a:off x="6347726" y="3524144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05299F7-986E-4FB2-83BB-3D8DA6BF6EDB}"/>
              </a:ext>
            </a:extLst>
          </p:cNvPr>
          <p:cNvSpPr/>
          <p:nvPr/>
        </p:nvSpPr>
        <p:spPr>
          <a:xfrm>
            <a:off x="6913485" y="3259013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79A34FA-049A-4942-8EED-19623CA7022C}"/>
              </a:ext>
            </a:extLst>
          </p:cNvPr>
          <p:cNvSpPr/>
          <p:nvPr/>
        </p:nvSpPr>
        <p:spPr>
          <a:xfrm>
            <a:off x="7693069" y="2844429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6244699-1F56-46A0-AD0C-5454709940B0}"/>
              </a:ext>
            </a:extLst>
          </p:cNvPr>
          <p:cNvSpPr/>
          <p:nvPr/>
        </p:nvSpPr>
        <p:spPr>
          <a:xfrm>
            <a:off x="8496823" y="2622129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938CA53-084E-43A5-8DCC-BAC2C0AABD0F}"/>
              </a:ext>
            </a:extLst>
          </p:cNvPr>
          <p:cNvSpPr/>
          <p:nvPr/>
        </p:nvSpPr>
        <p:spPr>
          <a:xfrm>
            <a:off x="9174251" y="3517892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73E49039-2266-4C2A-9662-832A42E17B55}"/>
              </a:ext>
            </a:extLst>
          </p:cNvPr>
          <p:cNvCxnSpPr/>
          <p:nvPr/>
        </p:nvCxnSpPr>
        <p:spPr>
          <a:xfrm>
            <a:off x="3861248" y="2622129"/>
            <a:ext cx="712840" cy="22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BACF3614-F9F2-4BD0-8955-D6906A23BD00}"/>
              </a:ext>
            </a:extLst>
          </p:cNvPr>
          <p:cNvCxnSpPr/>
          <p:nvPr/>
        </p:nvCxnSpPr>
        <p:spPr>
          <a:xfrm>
            <a:off x="4870490" y="2848988"/>
            <a:ext cx="712840" cy="22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BAD5D406-4E33-4640-A76D-29772B066469}"/>
              </a:ext>
            </a:extLst>
          </p:cNvPr>
          <p:cNvCxnSpPr/>
          <p:nvPr/>
        </p:nvCxnSpPr>
        <p:spPr>
          <a:xfrm rot="16200000" flipH="1">
            <a:off x="5840705" y="3114549"/>
            <a:ext cx="451207" cy="44122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2CEBAFE-993D-46D3-B53A-D177F150F68A}"/>
              </a:ext>
            </a:extLst>
          </p:cNvPr>
          <p:cNvCxnSpPr/>
          <p:nvPr/>
        </p:nvCxnSpPr>
        <p:spPr>
          <a:xfrm flipV="1">
            <a:off x="6610772" y="3391578"/>
            <a:ext cx="302713" cy="126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or: Elbow 53">
            <a:extLst>
              <a:ext uri="{FF2B5EF4-FFF2-40B4-BE49-F238E27FC236}">
                <a16:creationId xmlns:a16="http://schemas.microsoft.com/office/drawing/2014/main" id="{963F1F1D-ADCD-4B25-A4D5-36B0C08B6B76}"/>
              </a:ext>
            </a:extLst>
          </p:cNvPr>
          <p:cNvCxnSpPr/>
          <p:nvPr/>
        </p:nvCxnSpPr>
        <p:spPr>
          <a:xfrm flipV="1">
            <a:off x="7401028" y="2976994"/>
            <a:ext cx="415447" cy="41458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69D15385-1B7F-43AD-927F-CE80E9E241E9}"/>
              </a:ext>
            </a:extLst>
          </p:cNvPr>
          <p:cNvCxnSpPr>
            <a:endCxn id="42" idx="2"/>
          </p:cNvCxnSpPr>
          <p:nvPr/>
        </p:nvCxnSpPr>
        <p:spPr>
          <a:xfrm flipV="1">
            <a:off x="7996252" y="2754695"/>
            <a:ext cx="500571" cy="2054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or: Elbow 57">
            <a:extLst>
              <a:ext uri="{FF2B5EF4-FFF2-40B4-BE49-F238E27FC236}">
                <a16:creationId xmlns:a16="http://schemas.microsoft.com/office/drawing/2014/main" id="{CA95C00B-D68F-4EF5-8319-6152D0B9DB07}"/>
              </a:ext>
            </a:extLst>
          </p:cNvPr>
          <p:cNvCxnSpPr/>
          <p:nvPr/>
        </p:nvCxnSpPr>
        <p:spPr>
          <a:xfrm rot="16200000" flipH="1">
            <a:off x="8465391" y="3131511"/>
            <a:ext cx="926349" cy="28055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3" name="Table 4">
            <a:extLst>
              <a:ext uri="{FF2B5EF4-FFF2-40B4-BE49-F238E27FC236}">
                <a16:creationId xmlns:a16="http://schemas.microsoft.com/office/drawing/2014/main" id="{37D2134E-6092-4E41-825C-A7E68408DF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698592"/>
              </p:ext>
            </p:extLst>
          </p:nvPr>
        </p:nvGraphicFramePr>
        <p:xfrm>
          <a:off x="9745249" y="1899846"/>
          <a:ext cx="213589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894">
                  <a:extLst>
                    <a:ext uri="{9D8B030D-6E8A-4147-A177-3AD203B41FA5}">
                      <a16:colId xmlns:a16="http://schemas.microsoft.com/office/drawing/2014/main" val="530270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Answers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Step down</a:t>
                      </a:r>
                    </a:p>
                    <a:p>
                      <a:r>
                        <a:rPr lang="en-GB" dirty="0"/>
                        <a:t>Step down</a:t>
                      </a:r>
                    </a:p>
                    <a:p>
                      <a:r>
                        <a:rPr lang="en-GB" dirty="0"/>
                        <a:t>Gap down</a:t>
                      </a:r>
                    </a:p>
                    <a:p>
                      <a:r>
                        <a:rPr lang="en-GB" dirty="0"/>
                        <a:t>Step up</a:t>
                      </a:r>
                    </a:p>
                    <a:p>
                      <a:r>
                        <a:rPr lang="en-GB" dirty="0"/>
                        <a:t>Gap up </a:t>
                      </a:r>
                    </a:p>
                    <a:p>
                      <a:r>
                        <a:rPr lang="en-GB" dirty="0"/>
                        <a:t>Step up</a:t>
                      </a:r>
                    </a:p>
                    <a:p>
                      <a:r>
                        <a:rPr lang="en-GB" dirty="0"/>
                        <a:t>Double Gap down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902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990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treble clef stave">
            <a:extLst>
              <a:ext uri="{FF2B5EF4-FFF2-40B4-BE49-F238E27FC236}">
                <a16:creationId xmlns:a16="http://schemas.microsoft.com/office/drawing/2014/main" id="{DBC1C666-1480-4B28-A61F-E4426DE08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8519" y="480621"/>
            <a:ext cx="9469675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A87A1F-7E5F-42E3-AE78-A88457E58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961483"/>
              </p:ext>
            </p:extLst>
          </p:nvPr>
        </p:nvGraphicFramePr>
        <p:xfrm>
          <a:off x="2294825" y="441264"/>
          <a:ext cx="6774019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4019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32458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Test what you have learnt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graphicFrame>
        <p:nvGraphicFramePr>
          <p:cNvPr id="17" name="Table 30">
            <a:extLst>
              <a:ext uri="{FF2B5EF4-FFF2-40B4-BE49-F238E27FC236}">
                <a16:creationId xmlns:a16="http://schemas.microsoft.com/office/drawing/2014/main" id="{C3425E02-B989-44BB-95AF-C99BDC466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137232"/>
              </p:ext>
            </p:extLst>
          </p:nvPr>
        </p:nvGraphicFramePr>
        <p:xfrm>
          <a:off x="2266514" y="5223353"/>
          <a:ext cx="7854515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4515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2400" dirty="0"/>
                        <a:t>Test : This tune starts with 3 on B.  Two items to identify.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GB" sz="2400" dirty="0"/>
                        <a:t>Does the music go up down same</a:t>
                      </a:r>
                    </a:p>
                    <a:p>
                      <a:pPr marL="457200" indent="-457200">
                        <a:buAutoNum type="arabicParenR"/>
                      </a:pPr>
                      <a:r>
                        <a:rPr lang="en-GB" sz="2400" dirty="0"/>
                        <a:t>Does the music move by a step gap stretch </a:t>
                      </a:r>
                      <a:r>
                        <a:rPr lang="en-GB" sz="2400" dirty="0" err="1"/>
                        <a:t>doublegap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pic>
        <p:nvPicPr>
          <p:cNvPr id="19" name="Picture 4" descr="Image result for keyboard picture piano">
            <a:extLst>
              <a:ext uri="{FF2B5EF4-FFF2-40B4-BE49-F238E27FC236}">
                <a16:creationId xmlns:a16="http://schemas.microsoft.com/office/drawing/2014/main" id="{CE07CABB-C2CA-4695-A174-D365559EC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686" y="4114606"/>
            <a:ext cx="677401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031840E-98D4-4A0F-9E6F-C588B1D014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BFEA5A71-6E92-4A2C-BCD6-42B42D019422}"/>
              </a:ext>
            </a:extLst>
          </p:cNvPr>
          <p:cNvSpPr/>
          <p:nvPr/>
        </p:nvSpPr>
        <p:spPr>
          <a:xfrm>
            <a:off x="3507288" y="2610828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2" name="Table 20">
            <a:extLst>
              <a:ext uri="{FF2B5EF4-FFF2-40B4-BE49-F238E27FC236}">
                <a16:creationId xmlns:a16="http://schemas.microsoft.com/office/drawing/2014/main" id="{D03A7D6F-8839-4E56-96A1-A30FE9AF78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08768"/>
              </p:ext>
            </p:extLst>
          </p:nvPr>
        </p:nvGraphicFramePr>
        <p:xfrm>
          <a:off x="3416374" y="2194111"/>
          <a:ext cx="4448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74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graphicFrame>
        <p:nvGraphicFramePr>
          <p:cNvPr id="13" name="Table 20">
            <a:extLst>
              <a:ext uri="{FF2B5EF4-FFF2-40B4-BE49-F238E27FC236}">
                <a16:creationId xmlns:a16="http://schemas.microsoft.com/office/drawing/2014/main" id="{9F26DBEE-DB6B-4AD3-90E0-F84229C045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804350"/>
              </p:ext>
            </p:extLst>
          </p:nvPr>
        </p:nvGraphicFramePr>
        <p:xfrm>
          <a:off x="6286922" y="4765267"/>
          <a:ext cx="4448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74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9B4BA7CA-9A61-4734-8D01-3EEA6C0F5A3C}"/>
              </a:ext>
            </a:extLst>
          </p:cNvPr>
          <p:cNvSpPr txBox="1"/>
          <p:nvPr/>
        </p:nvSpPr>
        <p:spPr>
          <a:xfrm>
            <a:off x="6388274" y="429642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15C44311-284B-4EE4-8016-CCE13698CBA6}"/>
              </a:ext>
            </a:extLst>
          </p:cNvPr>
          <p:cNvSpPr/>
          <p:nvPr/>
        </p:nvSpPr>
        <p:spPr>
          <a:xfrm>
            <a:off x="4180233" y="2345697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8D7E0060-B6AD-4813-BE40-1AE860024783}"/>
              </a:ext>
            </a:extLst>
          </p:cNvPr>
          <p:cNvSpPr/>
          <p:nvPr/>
        </p:nvSpPr>
        <p:spPr>
          <a:xfrm>
            <a:off x="4821915" y="2180360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2311EF6E-DE31-4A78-9853-696491E0A5BD}"/>
              </a:ext>
            </a:extLst>
          </p:cNvPr>
          <p:cNvSpPr/>
          <p:nvPr/>
        </p:nvSpPr>
        <p:spPr>
          <a:xfrm>
            <a:off x="5418513" y="2601087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005299F7-986E-4FB2-83BB-3D8DA6BF6EDB}"/>
              </a:ext>
            </a:extLst>
          </p:cNvPr>
          <p:cNvSpPr/>
          <p:nvPr/>
        </p:nvSpPr>
        <p:spPr>
          <a:xfrm>
            <a:off x="6256751" y="2789169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B79A34FA-049A-4942-8EED-19623CA7022C}"/>
              </a:ext>
            </a:extLst>
          </p:cNvPr>
          <p:cNvSpPr/>
          <p:nvPr/>
        </p:nvSpPr>
        <p:spPr>
          <a:xfrm>
            <a:off x="7029405" y="2985320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C6244699-1F56-46A0-AD0C-5454709940B0}"/>
              </a:ext>
            </a:extLst>
          </p:cNvPr>
          <p:cNvSpPr/>
          <p:nvPr/>
        </p:nvSpPr>
        <p:spPr>
          <a:xfrm>
            <a:off x="7546830" y="2345697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938CA53-084E-43A5-8DCC-BAC2C0AABD0F}"/>
              </a:ext>
            </a:extLst>
          </p:cNvPr>
          <p:cNvSpPr/>
          <p:nvPr/>
        </p:nvSpPr>
        <p:spPr>
          <a:xfrm>
            <a:off x="8320035" y="2165048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F197F473-5739-43AE-943E-E9852BB22582}"/>
              </a:ext>
            </a:extLst>
          </p:cNvPr>
          <p:cNvSpPr/>
          <p:nvPr/>
        </p:nvSpPr>
        <p:spPr>
          <a:xfrm>
            <a:off x="8962628" y="3016272"/>
            <a:ext cx="270077" cy="2394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2964B51-9586-4CAE-BF2E-C71D6D302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927039"/>
              </p:ext>
            </p:extLst>
          </p:nvPr>
        </p:nvGraphicFramePr>
        <p:xfrm>
          <a:off x="9745249" y="1899846"/>
          <a:ext cx="2135894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5894">
                  <a:extLst>
                    <a:ext uri="{9D8B030D-6E8A-4147-A177-3AD203B41FA5}">
                      <a16:colId xmlns:a16="http://schemas.microsoft.com/office/drawing/2014/main" val="5302701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u="sng" dirty="0"/>
                        <a:t>Answers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Step up </a:t>
                      </a:r>
                    </a:p>
                    <a:p>
                      <a:r>
                        <a:rPr lang="en-GB" dirty="0"/>
                        <a:t>Step up</a:t>
                      </a:r>
                    </a:p>
                    <a:p>
                      <a:r>
                        <a:rPr lang="en-GB" dirty="0"/>
                        <a:t>Gap down</a:t>
                      </a:r>
                    </a:p>
                    <a:p>
                      <a:r>
                        <a:rPr lang="en-GB" dirty="0"/>
                        <a:t>Step down </a:t>
                      </a:r>
                    </a:p>
                    <a:p>
                      <a:r>
                        <a:rPr lang="en-GB" dirty="0"/>
                        <a:t>Step down</a:t>
                      </a:r>
                    </a:p>
                    <a:p>
                      <a:r>
                        <a:rPr lang="en-GB" dirty="0"/>
                        <a:t>Stretch up </a:t>
                      </a:r>
                    </a:p>
                    <a:p>
                      <a:r>
                        <a:rPr lang="en-GB" dirty="0"/>
                        <a:t>Step up </a:t>
                      </a:r>
                    </a:p>
                    <a:p>
                      <a:r>
                        <a:rPr lang="en-GB" dirty="0"/>
                        <a:t>Double gap down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902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54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1DCDDBC-5E45-4A06-80A5-FA191B59EE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606382"/>
              </p:ext>
            </p:extLst>
          </p:nvPr>
        </p:nvGraphicFramePr>
        <p:xfrm>
          <a:off x="1384822" y="1892370"/>
          <a:ext cx="8128000" cy="2090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2090908"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Rhymes for the Stave  / Notes on the piano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67B41C00-E7D4-4CD7-8709-A0C56C19E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72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treble clef stave">
            <a:extLst>
              <a:ext uri="{FF2B5EF4-FFF2-40B4-BE49-F238E27FC236}">
                <a16:creationId xmlns:a16="http://schemas.microsoft.com/office/drawing/2014/main" id="{17B22EE8-8E85-4CC2-AE25-E192914F4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172" y="1624415"/>
            <a:ext cx="7667535" cy="519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205C368-A80D-4936-AC24-52D9605F9D62}"/>
              </a:ext>
            </a:extLst>
          </p:cNvPr>
          <p:cNvSpPr txBox="1">
            <a:spLocks/>
          </p:cNvSpPr>
          <p:nvPr/>
        </p:nvSpPr>
        <p:spPr>
          <a:xfrm>
            <a:off x="3320248" y="-118585"/>
            <a:ext cx="6199644" cy="16504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u="sng" dirty="0">
                <a:solidFill>
                  <a:schemeClr val="accent1"/>
                </a:solidFill>
              </a:rPr>
              <a:t>Treble Clef</a:t>
            </a:r>
            <a:endParaRPr lang="en-GB" sz="80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78B711-5F0C-4A22-B9A3-038E090B62FB}"/>
              </a:ext>
            </a:extLst>
          </p:cNvPr>
          <p:cNvSpPr/>
          <p:nvPr/>
        </p:nvSpPr>
        <p:spPr>
          <a:xfrm>
            <a:off x="8508798" y="2911154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Fast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B05D9F6-7A44-4070-98D9-040251F69BE7}"/>
              </a:ext>
            </a:extLst>
          </p:cNvPr>
          <p:cNvSpPr/>
          <p:nvPr/>
        </p:nvSpPr>
        <p:spPr>
          <a:xfrm>
            <a:off x="7467739" y="3429000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Drives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FBCB07-D938-4412-8893-3FDCC5F1AFF8}"/>
              </a:ext>
            </a:extLst>
          </p:cNvPr>
          <p:cNvSpPr/>
          <p:nvPr/>
        </p:nvSpPr>
        <p:spPr>
          <a:xfrm>
            <a:off x="6426680" y="3903560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Bus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C12410-F046-43F1-BB3E-68B2CDD6C7D4}"/>
              </a:ext>
            </a:extLst>
          </p:cNvPr>
          <p:cNvSpPr/>
          <p:nvPr/>
        </p:nvSpPr>
        <p:spPr>
          <a:xfrm>
            <a:off x="5238282" y="4325045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Green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E87F1B7-2F54-4570-AFC6-759B54A351FF}"/>
              </a:ext>
            </a:extLst>
          </p:cNvPr>
          <p:cNvSpPr/>
          <p:nvPr/>
        </p:nvSpPr>
        <p:spPr>
          <a:xfrm>
            <a:off x="3905671" y="4892281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Every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D5EDC1-FEFC-4AB0-9365-3B150CEE1662}"/>
              </a:ext>
            </a:extLst>
          </p:cNvPr>
          <p:cNvSpPr/>
          <p:nvPr/>
        </p:nvSpPr>
        <p:spPr>
          <a:xfrm>
            <a:off x="8155973" y="3046510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32D4787-835D-4564-9949-3C6AF1BA55F0}"/>
              </a:ext>
            </a:extLst>
          </p:cNvPr>
          <p:cNvSpPr/>
          <p:nvPr/>
        </p:nvSpPr>
        <p:spPr>
          <a:xfrm>
            <a:off x="5154712" y="4663212"/>
            <a:ext cx="82505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F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EE8A3F5-8023-49A3-BADF-BF0FB23395EE}"/>
              </a:ext>
            </a:extLst>
          </p:cNvPr>
          <p:cNvSpPr/>
          <p:nvPr/>
        </p:nvSpPr>
        <p:spPr>
          <a:xfrm>
            <a:off x="6770797" y="3598083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98AED6C-D194-495B-A8BA-96ABFF4325D5}"/>
              </a:ext>
            </a:extLst>
          </p:cNvPr>
          <p:cNvSpPr/>
          <p:nvPr/>
        </p:nvSpPr>
        <p:spPr>
          <a:xfrm>
            <a:off x="5915507" y="4078437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114BC6-6ADE-4D99-8CC9-EA306A65385A}"/>
              </a:ext>
            </a:extLst>
          </p:cNvPr>
          <p:cNvSpPr/>
          <p:nvPr/>
        </p:nvSpPr>
        <p:spPr>
          <a:xfrm>
            <a:off x="278015" y="4892280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SPACES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388A977-765D-48A2-9764-AE2156F94EA4}"/>
              </a:ext>
            </a:extLst>
          </p:cNvPr>
          <p:cNvSpPr/>
          <p:nvPr/>
        </p:nvSpPr>
        <p:spPr>
          <a:xfrm>
            <a:off x="185879" y="3569881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L I N E 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1DD067F-A252-42D7-9F14-53A7198EB9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  <p:pic>
        <p:nvPicPr>
          <p:cNvPr id="3" name="Picture 4" descr="Image result for keyboard picture piano">
            <a:extLst>
              <a:ext uri="{FF2B5EF4-FFF2-40B4-BE49-F238E27FC236}">
                <a16:creationId xmlns:a16="http://schemas.microsoft.com/office/drawing/2014/main" id="{409C9206-34AF-4DBA-A212-6F6B653FB9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655" y="1360523"/>
            <a:ext cx="677401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FAC501A3-DAEC-474F-AAD6-0DAA2ADDB5A9}"/>
              </a:ext>
            </a:extLst>
          </p:cNvPr>
          <p:cNvSpPr/>
          <p:nvPr/>
        </p:nvSpPr>
        <p:spPr>
          <a:xfrm>
            <a:off x="4329658" y="1872014"/>
            <a:ext cx="82505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41F5789-A70A-4E5F-A143-1DB2040D37F4}"/>
              </a:ext>
            </a:extLst>
          </p:cNvPr>
          <p:cNvSpPr/>
          <p:nvPr/>
        </p:nvSpPr>
        <p:spPr>
          <a:xfrm>
            <a:off x="4598285" y="1867441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A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C8F4D1-5CB6-4862-BBE6-388FFF81D1F0}"/>
              </a:ext>
            </a:extLst>
          </p:cNvPr>
          <p:cNvSpPr/>
          <p:nvPr/>
        </p:nvSpPr>
        <p:spPr>
          <a:xfrm>
            <a:off x="5271798" y="1808289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C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BFDE81D-45DD-4234-A19A-9F33868D0CE5}"/>
              </a:ext>
            </a:extLst>
          </p:cNvPr>
          <p:cNvSpPr/>
          <p:nvPr/>
        </p:nvSpPr>
        <p:spPr>
          <a:xfrm>
            <a:off x="6041282" y="1808289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01C2F2-58DD-422D-B793-1A0D9B24F0DD}"/>
              </a:ext>
            </a:extLst>
          </p:cNvPr>
          <p:cNvSpPr/>
          <p:nvPr/>
        </p:nvSpPr>
        <p:spPr>
          <a:xfrm>
            <a:off x="3533360" y="1843027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E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A66C09C-DEE1-43E1-BD7E-D2EC411AD27E}"/>
              </a:ext>
            </a:extLst>
          </p:cNvPr>
          <p:cNvSpPr/>
          <p:nvPr/>
        </p:nvSpPr>
        <p:spPr>
          <a:xfrm>
            <a:off x="4215381" y="1846547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G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  <p:sp>
        <p:nvSpPr>
          <p:cNvPr id="7168" name="Rectangle 7167">
            <a:extLst>
              <a:ext uri="{FF2B5EF4-FFF2-40B4-BE49-F238E27FC236}">
                <a16:creationId xmlns:a16="http://schemas.microsoft.com/office/drawing/2014/main" id="{F8AAE9AF-6D3D-4590-A0F3-39BFB5FDA46A}"/>
              </a:ext>
            </a:extLst>
          </p:cNvPr>
          <p:cNvSpPr/>
          <p:nvPr/>
        </p:nvSpPr>
        <p:spPr>
          <a:xfrm>
            <a:off x="4955242" y="1798946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B</a:t>
            </a:r>
          </a:p>
        </p:txBody>
      </p:sp>
      <p:sp>
        <p:nvSpPr>
          <p:cNvPr id="7169" name="Rectangle 7168">
            <a:extLst>
              <a:ext uri="{FF2B5EF4-FFF2-40B4-BE49-F238E27FC236}">
                <a16:creationId xmlns:a16="http://schemas.microsoft.com/office/drawing/2014/main" id="{6853E08C-907C-438E-923F-5D85ABBE5874}"/>
              </a:ext>
            </a:extLst>
          </p:cNvPr>
          <p:cNvSpPr/>
          <p:nvPr/>
        </p:nvSpPr>
        <p:spPr>
          <a:xfrm>
            <a:off x="5637263" y="1810160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D</a:t>
            </a:r>
          </a:p>
        </p:txBody>
      </p:sp>
      <p:sp>
        <p:nvSpPr>
          <p:cNvPr id="7171" name="Rectangle 7170">
            <a:extLst>
              <a:ext uri="{FF2B5EF4-FFF2-40B4-BE49-F238E27FC236}">
                <a16:creationId xmlns:a16="http://schemas.microsoft.com/office/drawing/2014/main" id="{57886210-E3D4-424D-8AFB-F083912A8431}"/>
              </a:ext>
            </a:extLst>
          </p:cNvPr>
          <p:cNvSpPr/>
          <p:nvPr/>
        </p:nvSpPr>
        <p:spPr>
          <a:xfrm>
            <a:off x="6357837" y="1813175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F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  <p:graphicFrame>
        <p:nvGraphicFramePr>
          <p:cNvPr id="7172" name="Table 43">
            <a:extLst>
              <a:ext uri="{FF2B5EF4-FFF2-40B4-BE49-F238E27FC236}">
                <a16:creationId xmlns:a16="http://schemas.microsoft.com/office/drawing/2014/main" id="{C7E55A13-BCE9-4965-B16C-B876A176C4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032966"/>
              </p:ext>
            </p:extLst>
          </p:nvPr>
        </p:nvGraphicFramePr>
        <p:xfrm>
          <a:off x="3459122" y="1671498"/>
          <a:ext cx="63363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32">
                  <a:extLst>
                    <a:ext uri="{9D8B030D-6E8A-4147-A177-3AD203B41FA5}">
                      <a16:colId xmlns:a16="http://schemas.microsoft.com/office/drawing/2014/main" val="1137826801"/>
                    </a:ext>
                  </a:extLst>
                </a:gridCol>
              </a:tblGrid>
              <a:tr h="34921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Mid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85509"/>
                  </a:ext>
                </a:extLst>
              </a:tr>
            </a:tbl>
          </a:graphicData>
        </a:graphic>
      </p:graphicFrame>
      <p:graphicFrame>
        <p:nvGraphicFramePr>
          <p:cNvPr id="7173" name="Table 7173">
            <a:extLst>
              <a:ext uri="{FF2B5EF4-FFF2-40B4-BE49-F238E27FC236}">
                <a16:creationId xmlns:a16="http://schemas.microsoft.com/office/drawing/2014/main" id="{CB51C1AE-3B93-47AE-8A81-368AF79E3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954466"/>
              </p:ext>
            </p:extLst>
          </p:nvPr>
        </p:nvGraphicFramePr>
        <p:xfrm>
          <a:off x="2084602" y="6284109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445392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Practice playing rhymes on the piano                            and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521048"/>
                  </a:ext>
                </a:extLst>
              </a:tr>
            </a:tbl>
          </a:graphicData>
        </a:graphic>
      </p:graphicFrame>
      <p:sp>
        <p:nvSpPr>
          <p:cNvPr id="7174" name="Rectangle 7173">
            <a:extLst>
              <a:ext uri="{FF2B5EF4-FFF2-40B4-BE49-F238E27FC236}">
                <a16:creationId xmlns:a16="http://schemas.microsoft.com/office/drawing/2014/main" id="{7B74A730-B057-4895-8DCE-3656221AD16F}"/>
              </a:ext>
            </a:extLst>
          </p:cNvPr>
          <p:cNvSpPr/>
          <p:nvPr/>
        </p:nvSpPr>
        <p:spPr>
          <a:xfrm>
            <a:off x="5451116" y="6135198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L I N E S</a:t>
            </a:r>
          </a:p>
        </p:txBody>
      </p:sp>
      <p:sp>
        <p:nvSpPr>
          <p:cNvPr id="7175" name="Rectangle 7174">
            <a:extLst>
              <a:ext uri="{FF2B5EF4-FFF2-40B4-BE49-F238E27FC236}">
                <a16:creationId xmlns:a16="http://schemas.microsoft.com/office/drawing/2014/main" id="{3E34394E-0A62-4C57-8A35-9636821F3DFD}"/>
              </a:ext>
            </a:extLst>
          </p:cNvPr>
          <p:cNvSpPr/>
          <p:nvPr/>
        </p:nvSpPr>
        <p:spPr>
          <a:xfrm>
            <a:off x="7224586" y="6135197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SPACES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96362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bass clef stave">
            <a:extLst>
              <a:ext uri="{FF2B5EF4-FFF2-40B4-BE49-F238E27FC236}">
                <a16:creationId xmlns:a16="http://schemas.microsoft.com/office/drawing/2014/main" id="{7C696D2F-32C7-4E9F-94D3-4E3DC3F65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483" y="1464206"/>
            <a:ext cx="8314749" cy="539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0EDBF24-7A84-4CCC-95D6-2B04D65BC836}"/>
              </a:ext>
            </a:extLst>
          </p:cNvPr>
          <p:cNvSpPr txBox="1">
            <a:spLocks/>
          </p:cNvSpPr>
          <p:nvPr/>
        </p:nvSpPr>
        <p:spPr>
          <a:xfrm>
            <a:off x="3320248" y="-118585"/>
            <a:ext cx="6199644" cy="106885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u="sng" dirty="0">
                <a:solidFill>
                  <a:schemeClr val="accent1"/>
                </a:solidFill>
              </a:rPr>
              <a:t>Bass clef</a:t>
            </a:r>
            <a:endParaRPr lang="en-GB" sz="80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A846B6E-C373-4D9F-AD42-C981806ABB80}"/>
              </a:ext>
            </a:extLst>
          </p:cNvPr>
          <p:cNvSpPr/>
          <p:nvPr/>
        </p:nvSpPr>
        <p:spPr>
          <a:xfrm>
            <a:off x="1877568" y="4146179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Grannys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646AD7-30F9-4474-8A7E-C04F91BBF460}"/>
              </a:ext>
            </a:extLst>
          </p:cNvPr>
          <p:cNvSpPr/>
          <p:nvPr/>
        </p:nvSpPr>
        <p:spPr>
          <a:xfrm>
            <a:off x="3691820" y="3590100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Boots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664475E-50C3-4ADE-A694-AA8F4968E6AB}"/>
              </a:ext>
            </a:extLst>
          </p:cNvPr>
          <p:cNvSpPr/>
          <p:nvPr/>
        </p:nvSpPr>
        <p:spPr>
          <a:xfrm>
            <a:off x="5823698" y="3077319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Don’t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64F0CE-7EC4-4D73-91F2-1D031EB6E3B6}"/>
              </a:ext>
            </a:extLst>
          </p:cNvPr>
          <p:cNvSpPr/>
          <p:nvPr/>
        </p:nvSpPr>
        <p:spPr>
          <a:xfrm>
            <a:off x="7099029" y="2370253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Fit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5A3CEE-6C0C-4C7E-820E-53BCF75BAF01}"/>
              </a:ext>
            </a:extLst>
          </p:cNvPr>
          <p:cNvSpPr/>
          <p:nvPr/>
        </p:nvSpPr>
        <p:spPr>
          <a:xfrm>
            <a:off x="9017473" y="1800385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Auntie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5A09AED-B007-415A-BC78-6D1E76A01793}"/>
              </a:ext>
            </a:extLst>
          </p:cNvPr>
          <p:cNvSpPr/>
          <p:nvPr/>
        </p:nvSpPr>
        <p:spPr>
          <a:xfrm>
            <a:off x="2846521" y="3921488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All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5861F98-CDFD-490D-8EDD-4555DA583DE1}"/>
              </a:ext>
            </a:extLst>
          </p:cNvPr>
          <p:cNvSpPr/>
          <p:nvPr/>
        </p:nvSpPr>
        <p:spPr>
          <a:xfrm>
            <a:off x="4784428" y="3238419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Cows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3B6AF5E-70D9-4FE8-AAF7-5FA12F3A87CC}"/>
              </a:ext>
            </a:extLst>
          </p:cNvPr>
          <p:cNvSpPr/>
          <p:nvPr/>
        </p:nvSpPr>
        <p:spPr>
          <a:xfrm>
            <a:off x="6602881" y="2618541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Eat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00CD72E-9E49-40F9-8E42-E2494D346C56}"/>
              </a:ext>
            </a:extLst>
          </p:cNvPr>
          <p:cNvSpPr/>
          <p:nvPr/>
        </p:nvSpPr>
        <p:spPr>
          <a:xfrm>
            <a:off x="7829640" y="2139011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Grass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8219614-F25B-4FB8-950E-D74FD262C7CB}"/>
              </a:ext>
            </a:extLst>
          </p:cNvPr>
          <p:cNvSpPr/>
          <p:nvPr/>
        </p:nvSpPr>
        <p:spPr>
          <a:xfrm>
            <a:off x="25239" y="3266877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SPACES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B4AB252-B1C0-4194-8591-96600154780B}"/>
              </a:ext>
            </a:extLst>
          </p:cNvPr>
          <p:cNvSpPr/>
          <p:nvPr/>
        </p:nvSpPr>
        <p:spPr>
          <a:xfrm>
            <a:off x="-60339" y="4362457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L I N E 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736DBCC-3694-40D3-9B72-95E63D9124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  <p:pic>
        <p:nvPicPr>
          <p:cNvPr id="3" name="Picture 4" descr="Image result for keyboard picture piano">
            <a:extLst>
              <a:ext uri="{FF2B5EF4-FFF2-40B4-BE49-F238E27FC236}">
                <a16:creationId xmlns:a16="http://schemas.microsoft.com/office/drawing/2014/main" id="{07AADC6B-4FBE-4774-8AE2-2A49DE705E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146" y="860469"/>
            <a:ext cx="677401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E79812F-E896-4766-B47E-003066747AD9}"/>
              </a:ext>
            </a:extLst>
          </p:cNvPr>
          <p:cNvSpPr/>
          <p:nvPr/>
        </p:nvSpPr>
        <p:spPr>
          <a:xfrm>
            <a:off x="1753913" y="1303263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G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085B70-8E0F-42E1-A4EB-727AA72AD27B}"/>
              </a:ext>
            </a:extLst>
          </p:cNvPr>
          <p:cNvSpPr/>
          <p:nvPr/>
        </p:nvSpPr>
        <p:spPr>
          <a:xfrm>
            <a:off x="2507907" y="1331681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B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47088E6-83FE-4467-BC45-E77CD0D9AB02}"/>
              </a:ext>
            </a:extLst>
          </p:cNvPr>
          <p:cNvSpPr/>
          <p:nvPr/>
        </p:nvSpPr>
        <p:spPr>
          <a:xfrm>
            <a:off x="3958735" y="1392890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F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008395E-B376-4020-A840-8CB0E6D6CE7B}"/>
              </a:ext>
            </a:extLst>
          </p:cNvPr>
          <p:cNvSpPr/>
          <p:nvPr/>
        </p:nvSpPr>
        <p:spPr>
          <a:xfrm>
            <a:off x="3218708" y="1391804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D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08C7E29-5636-4BE4-AABA-6DE7378D792F}"/>
              </a:ext>
            </a:extLst>
          </p:cNvPr>
          <p:cNvSpPr/>
          <p:nvPr/>
        </p:nvSpPr>
        <p:spPr>
          <a:xfrm>
            <a:off x="4602944" y="1380311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A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00FFFF"/>
              </a:highlight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A7C426E-4305-4860-B2DA-0A45BDBFEDAF}"/>
              </a:ext>
            </a:extLst>
          </p:cNvPr>
          <p:cNvSpPr/>
          <p:nvPr/>
        </p:nvSpPr>
        <p:spPr>
          <a:xfrm>
            <a:off x="2231806" y="1356362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A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7A19ABA-4AA6-4B30-BB1B-84818F98E343}"/>
              </a:ext>
            </a:extLst>
          </p:cNvPr>
          <p:cNvSpPr/>
          <p:nvPr/>
        </p:nvSpPr>
        <p:spPr>
          <a:xfrm>
            <a:off x="2822762" y="1357865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C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2AAB5D2-ED72-40E6-BD62-D1931104C7E8}"/>
              </a:ext>
            </a:extLst>
          </p:cNvPr>
          <p:cNvSpPr/>
          <p:nvPr/>
        </p:nvSpPr>
        <p:spPr>
          <a:xfrm>
            <a:off x="3552490" y="1347839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E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A416D9C-E127-49A7-83F5-26D1F203C0C3}"/>
              </a:ext>
            </a:extLst>
          </p:cNvPr>
          <p:cNvSpPr/>
          <p:nvPr/>
        </p:nvSpPr>
        <p:spPr>
          <a:xfrm>
            <a:off x="4280839" y="1400364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G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  <p:graphicFrame>
        <p:nvGraphicFramePr>
          <p:cNvPr id="42" name="Table 43">
            <a:extLst>
              <a:ext uri="{FF2B5EF4-FFF2-40B4-BE49-F238E27FC236}">
                <a16:creationId xmlns:a16="http://schemas.microsoft.com/office/drawing/2014/main" id="{4C61FBCD-B564-44BE-B364-39764913BE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930939"/>
              </p:ext>
            </p:extLst>
          </p:nvPr>
        </p:nvGraphicFramePr>
        <p:xfrm>
          <a:off x="5913608" y="937769"/>
          <a:ext cx="633632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3632">
                  <a:extLst>
                    <a:ext uri="{9D8B030D-6E8A-4147-A177-3AD203B41FA5}">
                      <a16:colId xmlns:a16="http://schemas.microsoft.com/office/drawing/2014/main" val="1137826801"/>
                    </a:ext>
                  </a:extLst>
                </a:gridCol>
              </a:tblGrid>
              <a:tr h="349216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Mid 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385509"/>
                  </a:ext>
                </a:extLst>
              </a:tr>
            </a:tbl>
          </a:graphicData>
        </a:graphic>
      </p:graphicFrame>
      <p:graphicFrame>
        <p:nvGraphicFramePr>
          <p:cNvPr id="44" name="Table 7173">
            <a:extLst>
              <a:ext uri="{FF2B5EF4-FFF2-40B4-BE49-F238E27FC236}">
                <a16:creationId xmlns:a16="http://schemas.microsoft.com/office/drawing/2014/main" id="{2CC921AB-DA93-497D-A44B-F58C97B736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1557414"/>
              </p:ext>
            </p:extLst>
          </p:nvPr>
        </p:nvGraphicFramePr>
        <p:xfrm>
          <a:off x="1689381" y="553498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4453926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Practice playing rhymes on the piano                              and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521048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666FAF48-7C39-4355-8D59-D71352427945}"/>
              </a:ext>
            </a:extLst>
          </p:cNvPr>
          <p:cNvSpPr/>
          <p:nvPr/>
        </p:nvSpPr>
        <p:spPr>
          <a:xfrm>
            <a:off x="5127045" y="5454529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00FFFF"/>
                </a:highlight>
              </a:rPr>
              <a:t>L I N E S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9E81C0C-9677-4063-8496-9321811BFC0C}"/>
              </a:ext>
            </a:extLst>
          </p:cNvPr>
          <p:cNvSpPr/>
          <p:nvPr/>
        </p:nvSpPr>
        <p:spPr>
          <a:xfrm>
            <a:off x="6908283" y="5412756"/>
            <a:ext cx="193790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ighlight>
                  <a:srgbClr val="FFFF00"/>
                </a:highlight>
              </a:rPr>
              <a:t>SPACES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608625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treble clef stave">
            <a:extLst>
              <a:ext uri="{FF2B5EF4-FFF2-40B4-BE49-F238E27FC236}">
                <a16:creationId xmlns:a16="http://schemas.microsoft.com/office/drawing/2014/main" id="{17B22EE8-8E85-4CC2-AE25-E192914F4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171" y="671659"/>
            <a:ext cx="6942613" cy="615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D205C368-A80D-4936-AC24-52D9605F9D62}"/>
              </a:ext>
            </a:extLst>
          </p:cNvPr>
          <p:cNvSpPr txBox="1">
            <a:spLocks/>
          </p:cNvSpPr>
          <p:nvPr/>
        </p:nvSpPr>
        <p:spPr>
          <a:xfrm>
            <a:off x="954157" y="-118585"/>
            <a:ext cx="8565735" cy="16504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u="sng" dirty="0">
                <a:solidFill>
                  <a:schemeClr val="accent1"/>
                </a:solidFill>
              </a:rPr>
              <a:t>Test : Name these notes </a:t>
            </a:r>
          </a:p>
          <a:p>
            <a:r>
              <a:rPr lang="en-US" b="1" u="sng" dirty="0">
                <a:solidFill>
                  <a:schemeClr val="accent1"/>
                </a:solidFill>
              </a:rPr>
              <a:t>and find on the piano</a:t>
            </a:r>
            <a:endParaRPr lang="en-GB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75CBC9A-55DD-4A22-9D69-DEA5A8F0C1F7}"/>
              </a:ext>
            </a:extLst>
          </p:cNvPr>
          <p:cNvSpPr/>
          <p:nvPr/>
        </p:nvSpPr>
        <p:spPr>
          <a:xfrm>
            <a:off x="4561147" y="2962177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CD870E2-C8EE-40B7-A0BA-FEC0953FFB72}"/>
              </a:ext>
            </a:extLst>
          </p:cNvPr>
          <p:cNvSpPr/>
          <p:nvPr/>
        </p:nvSpPr>
        <p:spPr>
          <a:xfrm>
            <a:off x="5515304" y="3834551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B5207B4-1E6A-4A2A-8C22-9F41ADEB1ADE}"/>
              </a:ext>
            </a:extLst>
          </p:cNvPr>
          <p:cNvSpPr/>
          <p:nvPr/>
        </p:nvSpPr>
        <p:spPr>
          <a:xfrm>
            <a:off x="6105198" y="3491651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263FE5F-6F11-4E5C-8435-D107C403D622}"/>
              </a:ext>
            </a:extLst>
          </p:cNvPr>
          <p:cNvSpPr/>
          <p:nvPr/>
        </p:nvSpPr>
        <p:spPr>
          <a:xfrm>
            <a:off x="6868855" y="2625391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31B7FD53-B947-4669-A9FF-B1B54115499A}"/>
              </a:ext>
            </a:extLst>
          </p:cNvPr>
          <p:cNvSpPr/>
          <p:nvPr/>
        </p:nvSpPr>
        <p:spPr>
          <a:xfrm>
            <a:off x="7530413" y="3257550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FB7C717-3B5D-4C10-B47D-C9AE2F8CB429}"/>
              </a:ext>
            </a:extLst>
          </p:cNvPr>
          <p:cNvSpPr/>
          <p:nvPr/>
        </p:nvSpPr>
        <p:spPr>
          <a:xfrm>
            <a:off x="8205495" y="4698212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8E5A9A5-620A-4BF9-99E9-C9D7B3A3ABE5}"/>
              </a:ext>
            </a:extLst>
          </p:cNvPr>
          <p:cNvSpPr/>
          <p:nvPr/>
        </p:nvSpPr>
        <p:spPr>
          <a:xfrm>
            <a:off x="8931275" y="4355312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8A34C8F-52A1-4AFF-946E-B228C6CB9D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255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Image result for bass clef stave">
            <a:extLst>
              <a:ext uri="{FF2B5EF4-FFF2-40B4-BE49-F238E27FC236}">
                <a16:creationId xmlns:a16="http://schemas.microsoft.com/office/drawing/2014/main" id="{7C696D2F-32C7-4E9F-94D3-4E3DC3F653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483" y="1464206"/>
            <a:ext cx="8603029" cy="539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00EDBF24-7A84-4CCC-95D6-2B04D65BC836}"/>
              </a:ext>
            </a:extLst>
          </p:cNvPr>
          <p:cNvSpPr txBox="1">
            <a:spLocks/>
          </p:cNvSpPr>
          <p:nvPr/>
        </p:nvSpPr>
        <p:spPr>
          <a:xfrm>
            <a:off x="1032435" y="0"/>
            <a:ext cx="6923701" cy="1650488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u="sng" dirty="0">
                <a:solidFill>
                  <a:schemeClr val="accent1"/>
                </a:solidFill>
              </a:rPr>
              <a:t>Test : Name these notes </a:t>
            </a:r>
          </a:p>
          <a:p>
            <a:r>
              <a:rPr lang="en-US" sz="4000" b="1" u="sng" dirty="0">
                <a:solidFill>
                  <a:schemeClr val="accent1"/>
                </a:solidFill>
              </a:rPr>
              <a:t>and find on the piano</a:t>
            </a:r>
            <a:endParaRPr lang="en-GB" sz="4000" b="1" u="sng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73AB005-FDAC-41C5-8960-690C18DD147A}"/>
              </a:ext>
            </a:extLst>
          </p:cNvPr>
          <p:cNvSpPr/>
          <p:nvPr/>
        </p:nvSpPr>
        <p:spPr>
          <a:xfrm>
            <a:off x="4113285" y="4287394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A402F4B-6B60-44ED-99C3-423216E6BFCF}"/>
              </a:ext>
            </a:extLst>
          </p:cNvPr>
          <p:cNvSpPr/>
          <p:nvPr/>
        </p:nvSpPr>
        <p:spPr>
          <a:xfrm>
            <a:off x="4839442" y="3429000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4B1F07E-F97D-443B-95F8-F72C9663D3EF}"/>
              </a:ext>
            </a:extLst>
          </p:cNvPr>
          <p:cNvSpPr/>
          <p:nvPr/>
        </p:nvSpPr>
        <p:spPr>
          <a:xfrm>
            <a:off x="6064997" y="2488392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B417869-1E2D-49D4-816E-B5E0B5BCC9D0}"/>
              </a:ext>
            </a:extLst>
          </p:cNvPr>
          <p:cNvSpPr/>
          <p:nvPr/>
        </p:nvSpPr>
        <p:spPr>
          <a:xfrm>
            <a:off x="7317599" y="3713823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7942754-A661-4805-A1BD-E3E083901918}"/>
              </a:ext>
            </a:extLst>
          </p:cNvPr>
          <p:cNvSpPr/>
          <p:nvPr/>
        </p:nvSpPr>
        <p:spPr>
          <a:xfrm>
            <a:off x="8086226" y="3086533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2813082-2001-4E5D-8B08-575A062E4788}"/>
              </a:ext>
            </a:extLst>
          </p:cNvPr>
          <p:cNvSpPr/>
          <p:nvPr/>
        </p:nvSpPr>
        <p:spPr>
          <a:xfrm>
            <a:off x="9080138" y="2170773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F49DC8F-329E-422C-BAF2-A39053313C8C}"/>
              </a:ext>
            </a:extLst>
          </p:cNvPr>
          <p:cNvSpPr/>
          <p:nvPr/>
        </p:nvSpPr>
        <p:spPr>
          <a:xfrm>
            <a:off x="10116176" y="3989653"/>
            <a:ext cx="381000" cy="342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F11175-DDC4-4351-ABA5-F6660BABB3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1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BCBE348-E32D-4B68-BA43-584F77FB3E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398742"/>
              </p:ext>
            </p:extLst>
          </p:nvPr>
        </p:nvGraphicFramePr>
        <p:xfrm>
          <a:off x="3121765" y="691143"/>
          <a:ext cx="4155857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5857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5400" dirty="0"/>
                        <a:t>Index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CE7BC0-AF19-4686-8693-31674B8C1CC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633144"/>
              </p:ext>
            </p:extLst>
          </p:nvPr>
        </p:nvGraphicFramePr>
        <p:xfrm>
          <a:off x="1384822" y="1749644"/>
          <a:ext cx="804050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0502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Getting Started – Slide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70111A0-3F2B-4A45-9944-0E006880BB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2038137"/>
              </p:ext>
            </p:extLst>
          </p:nvPr>
        </p:nvGraphicFramePr>
        <p:xfrm>
          <a:off x="1384822" y="4190933"/>
          <a:ext cx="804050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0502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Grade 1  Sight Reading – Slide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8ECC347-192C-479C-B220-E0AF1B9958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856271"/>
              </p:ext>
            </p:extLst>
          </p:nvPr>
        </p:nvGraphicFramePr>
        <p:xfrm>
          <a:off x="1384822" y="5173504"/>
          <a:ext cx="804050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40502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sz="4000" dirty="0"/>
                        <a:t>Grade 2  Sight Reading – Slide 24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65C703B4-C456-43A3-B1AD-022B310B0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270938"/>
              </p:ext>
            </p:extLst>
          </p:nvPr>
        </p:nvGraphicFramePr>
        <p:xfrm>
          <a:off x="1297324" y="2598762"/>
          <a:ext cx="8128000" cy="131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4000" dirty="0"/>
                        <a:t>Rhymes for the Stave  </a:t>
                      </a:r>
                    </a:p>
                    <a:p>
                      <a:r>
                        <a:rPr lang="en-GB" sz="4000" dirty="0"/>
                        <a:t>Notes on the piano – Slide 13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pic>
        <p:nvPicPr>
          <p:cNvPr id="19" name="Picture 18">
            <a:extLst>
              <a:ext uri="{FF2B5EF4-FFF2-40B4-BE49-F238E27FC236}">
                <a16:creationId xmlns:a16="http://schemas.microsoft.com/office/drawing/2014/main" id="{0C237665-9ABE-434A-94E2-F3C65B581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947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F3C373B-C26E-41B2-B085-DC7CAD57A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CBD4B9-F080-4E7F-8915-717A0067E7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924325"/>
              </p:ext>
            </p:extLst>
          </p:nvPr>
        </p:nvGraphicFramePr>
        <p:xfrm>
          <a:off x="1017392" y="71966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What you need to know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graphicFrame>
        <p:nvGraphicFramePr>
          <p:cNvPr id="6" name="Table 4">
            <a:extLst>
              <a:ext uri="{FF2B5EF4-FFF2-40B4-BE49-F238E27FC236}">
                <a16:creationId xmlns:a16="http://schemas.microsoft.com/office/drawing/2014/main" id="{E5C2E96A-5D3B-4B2D-A7EB-22FE2EA510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991796"/>
              </p:ext>
            </p:extLst>
          </p:nvPr>
        </p:nvGraphicFramePr>
        <p:xfrm>
          <a:off x="1017392" y="122279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Music and keyboard layout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graphicFrame>
        <p:nvGraphicFramePr>
          <p:cNvPr id="8" name="Table 10">
            <a:extLst>
              <a:ext uri="{FF2B5EF4-FFF2-40B4-BE49-F238E27FC236}">
                <a16:creationId xmlns:a16="http://schemas.microsoft.com/office/drawing/2014/main" id="{94475D39-7F52-42C9-AD1A-1AEC12CD82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7149321"/>
              </p:ext>
            </p:extLst>
          </p:nvPr>
        </p:nvGraphicFramePr>
        <p:xfrm>
          <a:off x="1017392" y="1840648"/>
          <a:ext cx="424313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991">
                  <a:extLst>
                    <a:ext uri="{9D8B030D-6E8A-4147-A177-3AD203B41FA5}">
                      <a16:colId xmlns:a16="http://schemas.microsoft.com/office/drawing/2014/main" val="4103329116"/>
                    </a:ext>
                  </a:extLst>
                </a:gridCol>
                <a:gridCol w="2713147">
                  <a:extLst>
                    <a:ext uri="{9D8B030D-6E8A-4147-A177-3AD203B41FA5}">
                      <a16:colId xmlns:a16="http://schemas.microsoft.com/office/drawing/2014/main" val="2061706991"/>
                    </a:ext>
                  </a:extLst>
                </a:gridCol>
              </a:tblGrid>
              <a:tr h="343670">
                <a:tc>
                  <a:txBody>
                    <a:bodyPr/>
                    <a:lstStyle/>
                    <a:p>
                      <a:r>
                        <a:rPr lang="en-GB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 next door 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208316"/>
                  </a:ext>
                </a:extLst>
              </a:tr>
              <a:tr h="343670">
                <a:tc>
                  <a:txBody>
                    <a:bodyPr/>
                    <a:lstStyle/>
                    <a:p>
                      <a:r>
                        <a:rPr lang="en-GB" dirty="0"/>
                        <a:t>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Miss one 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8616"/>
                  </a:ext>
                </a:extLst>
              </a:tr>
              <a:tr h="343670">
                <a:tc>
                  <a:txBody>
                    <a:bodyPr/>
                    <a:lstStyle/>
                    <a:p>
                      <a:r>
                        <a:rPr lang="en-GB" dirty="0"/>
                        <a:t>STRETCH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Miss two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635638"/>
                  </a:ext>
                </a:extLst>
              </a:tr>
              <a:tr h="343670">
                <a:tc>
                  <a:txBody>
                    <a:bodyPr/>
                    <a:lstStyle/>
                    <a:p>
                      <a:r>
                        <a:rPr lang="en-GB" dirty="0"/>
                        <a:t>DOUBLE 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Miss three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917835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D33FFB2A-52FE-48C3-BB81-8F3C9B215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655343"/>
              </p:ext>
            </p:extLst>
          </p:nvPr>
        </p:nvGraphicFramePr>
        <p:xfrm>
          <a:off x="1017392" y="3717562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Up Down Same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7659F41A-86C1-487B-B186-F89731CE19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143445"/>
              </p:ext>
            </p:extLst>
          </p:nvPr>
        </p:nvGraphicFramePr>
        <p:xfrm>
          <a:off x="1017392" y="4316856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Step   Gap   Stretch   Double Gap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graphicFrame>
        <p:nvGraphicFramePr>
          <p:cNvPr id="14" name="Table 4">
            <a:extLst>
              <a:ext uri="{FF2B5EF4-FFF2-40B4-BE49-F238E27FC236}">
                <a16:creationId xmlns:a16="http://schemas.microsoft.com/office/drawing/2014/main" id="{B067D8EB-3E25-4E7C-9024-0A062DAD28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939495"/>
              </p:ext>
            </p:extLst>
          </p:nvPr>
        </p:nvGraphicFramePr>
        <p:xfrm>
          <a:off x="1017392" y="5056775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Example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  <p:graphicFrame>
        <p:nvGraphicFramePr>
          <p:cNvPr id="16" name="Table 4">
            <a:extLst>
              <a:ext uri="{FF2B5EF4-FFF2-40B4-BE49-F238E27FC236}">
                <a16:creationId xmlns:a16="http://schemas.microsoft.com/office/drawing/2014/main" id="{AD93F275-DC48-4438-96EA-DC8CD2E3B0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3169724"/>
              </p:ext>
            </p:extLst>
          </p:nvPr>
        </p:nvGraphicFramePr>
        <p:xfrm>
          <a:off x="1017392" y="5803010"/>
          <a:ext cx="8128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3033722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Test yourself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069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263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8BE0732-CB3C-4B29-80A7-6B07FC5FAD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97908"/>
              </p:ext>
            </p:extLst>
          </p:nvPr>
        </p:nvGraphicFramePr>
        <p:xfrm>
          <a:off x="944595" y="441264"/>
          <a:ext cx="8128000" cy="1033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1033728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What you need to know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696F7661-2200-4B42-B5DA-09AD56CEE2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252767"/>
              </p:ext>
            </p:extLst>
          </p:nvPr>
        </p:nvGraphicFramePr>
        <p:xfrm>
          <a:off x="1846469" y="2467627"/>
          <a:ext cx="8128000" cy="626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76667693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5268601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3200" dirty="0"/>
                        <a:t>UP  DOWN   SAME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     </a:t>
                      </a:r>
                      <a:r>
                        <a:rPr lang="en-GB" sz="2000" dirty="0"/>
                        <a:t>STEP  GAP  STRETCH  DOUBLE GAP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071009"/>
                  </a:ext>
                </a:extLst>
              </a:tr>
            </a:tbl>
          </a:graphicData>
        </a:graphic>
      </p:graphicFrame>
      <p:sp>
        <p:nvSpPr>
          <p:cNvPr id="4" name="Arrow: Down 3">
            <a:extLst>
              <a:ext uri="{FF2B5EF4-FFF2-40B4-BE49-F238E27FC236}">
                <a16:creationId xmlns:a16="http://schemas.microsoft.com/office/drawing/2014/main" id="{CA32D1B1-30BD-4A81-8CFC-4067C32E888F}"/>
              </a:ext>
            </a:extLst>
          </p:cNvPr>
          <p:cNvSpPr/>
          <p:nvPr/>
        </p:nvSpPr>
        <p:spPr>
          <a:xfrm rot="10800000">
            <a:off x="2458387" y="3764072"/>
            <a:ext cx="419724" cy="1618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74373371-D7A6-42F8-A5F5-2274C67253F5}"/>
              </a:ext>
            </a:extLst>
          </p:cNvPr>
          <p:cNvSpPr/>
          <p:nvPr/>
        </p:nvSpPr>
        <p:spPr>
          <a:xfrm>
            <a:off x="3575292" y="3764072"/>
            <a:ext cx="419724" cy="16189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65F550F9-E5AB-4EF3-9837-961970934B27}"/>
              </a:ext>
            </a:extLst>
          </p:cNvPr>
          <p:cNvSpPr/>
          <p:nvPr/>
        </p:nvSpPr>
        <p:spPr>
          <a:xfrm rot="16200000">
            <a:off x="4482335" y="3845746"/>
            <a:ext cx="419724" cy="12693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115DBBA0-99DD-4AE9-A034-675C1FDEA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128826"/>
              </p:ext>
            </p:extLst>
          </p:nvPr>
        </p:nvGraphicFramePr>
        <p:xfrm>
          <a:off x="5910469" y="3919969"/>
          <a:ext cx="424313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991">
                  <a:extLst>
                    <a:ext uri="{9D8B030D-6E8A-4147-A177-3AD203B41FA5}">
                      <a16:colId xmlns:a16="http://schemas.microsoft.com/office/drawing/2014/main" val="4103329116"/>
                    </a:ext>
                  </a:extLst>
                </a:gridCol>
                <a:gridCol w="2713147">
                  <a:extLst>
                    <a:ext uri="{9D8B030D-6E8A-4147-A177-3AD203B41FA5}">
                      <a16:colId xmlns:a16="http://schemas.microsoft.com/office/drawing/2014/main" val="2061706991"/>
                    </a:ext>
                  </a:extLst>
                </a:gridCol>
              </a:tblGrid>
              <a:tr h="343670">
                <a:tc>
                  <a:txBody>
                    <a:bodyPr/>
                    <a:lstStyle/>
                    <a:p>
                      <a:r>
                        <a:rPr lang="en-GB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 next door 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1208316"/>
                  </a:ext>
                </a:extLst>
              </a:tr>
              <a:tr h="343670">
                <a:tc>
                  <a:txBody>
                    <a:bodyPr/>
                    <a:lstStyle/>
                    <a:p>
                      <a:r>
                        <a:rPr lang="en-GB" dirty="0"/>
                        <a:t>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Miss one 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58616"/>
                  </a:ext>
                </a:extLst>
              </a:tr>
              <a:tr h="343670">
                <a:tc>
                  <a:txBody>
                    <a:bodyPr/>
                    <a:lstStyle/>
                    <a:p>
                      <a:r>
                        <a:rPr lang="en-GB" dirty="0"/>
                        <a:t>STRETCH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Miss two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635638"/>
                  </a:ext>
                </a:extLst>
              </a:tr>
              <a:tr h="343670">
                <a:tc>
                  <a:txBody>
                    <a:bodyPr/>
                    <a:lstStyle/>
                    <a:p>
                      <a:r>
                        <a:rPr lang="en-GB" dirty="0"/>
                        <a:t>DOUBLE GAP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Miss three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917835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12543B17-8902-4F6F-8492-CA3D73F09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871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Image result for treble clef stave">
            <a:extLst>
              <a:ext uri="{FF2B5EF4-FFF2-40B4-BE49-F238E27FC236}">
                <a16:creationId xmlns:a16="http://schemas.microsoft.com/office/drawing/2014/main" id="{19DCA6CA-EC2C-4475-B15F-721521FCCF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44276" y="-12333"/>
            <a:ext cx="7358920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44FC9CF-18E7-4F7F-8A00-A1BFBE28F2E4}"/>
              </a:ext>
            </a:extLst>
          </p:cNvPr>
          <p:cNvCxnSpPr/>
          <p:nvPr/>
        </p:nvCxnSpPr>
        <p:spPr>
          <a:xfrm flipV="1">
            <a:off x="4575010" y="1501526"/>
            <a:ext cx="876822" cy="1590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6B721067-3EC4-4B27-8057-A05680963008}"/>
              </a:ext>
            </a:extLst>
          </p:cNvPr>
          <p:cNvCxnSpPr/>
          <p:nvPr/>
        </p:nvCxnSpPr>
        <p:spPr>
          <a:xfrm>
            <a:off x="5876089" y="1485637"/>
            <a:ext cx="751562" cy="147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DB000AD-A32F-4EEB-8BDF-64AA8803243B}"/>
              </a:ext>
            </a:extLst>
          </p:cNvPr>
          <p:cNvCxnSpPr/>
          <p:nvPr/>
        </p:nvCxnSpPr>
        <p:spPr>
          <a:xfrm>
            <a:off x="7478039" y="2430049"/>
            <a:ext cx="157827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284419B-5224-4BDB-B514-878B58D07108}"/>
              </a:ext>
            </a:extLst>
          </p:cNvPr>
          <p:cNvSpPr txBox="1"/>
          <p:nvPr/>
        </p:nvSpPr>
        <p:spPr>
          <a:xfrm rot="18099695">
            <a:off x="4332174" y="1896479"/>
            <a:ext cx="601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UP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9C0A7B-ADCC-4672-9DD7-B6CBA60FCABC}"/>
              </a:ext>
            </a:extLst>
          </p:cNvPr>
          <p:cNvSpPr txBox="1"/>
          <p:nvPr/>
        </p:nvSpPr>
        <p:spPr>
          <a:xfrm rot="3211259">
            <a:off x="6032296" y="1834818"/>
            <a:ext cx="1190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DOWN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332D991-452A-4B4B-917E-EBA2A43C09DC}"/>
              </a:ext>
            </a:extLst>
          </p:cNvPr>
          <p:cNvSpPr txBox="1"/>
          <p:nvPr/>
        </p:nvSpPr>
        <p:spPr>
          <a:xfrm>
            <a:off x="7881866" y="1734231"/>
            <a:ext cx="9678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SAME</a:t>
            </a:r>
            <a:r>
              <a:rPr lang="en-GB" dirty="0"/>
              <a:t> </a:t>
            </a:r>
          </a:p>
        </p:txBody>
      </p:sp>
      <p:pic>
        <p:nvPicPr>
          <p:cNvPr id="23" name="Picture 4" descr="Image result for keyboard picture piano">
            <a:extLst>
              <a:ext uri="{FF2B5EF4-FFF2-40B4-BE49-F238E27FC236}">
                <a16:creationId xmlns:a16="http://schemas.microsoft.com/office/drawing/2014/main" id="{79AE88BB-20A5-490C-A5D7-D32D7BFC09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079" y="3248738"/>
            <a:ext cx="677401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Arrow: Right 24">
            <a:extLst>
              <a:ext uri="{FF2B5EF4-FFF2-40B4-BE49-F238E27FC236}">
                <a16:creationId xmlns:a16="http://schemas.microsoft.com/office/drawing/2014/main" id="{AA8E4A5A-D65C-43D8-B587-8624BDA5E081}"/>
              </a:ext>
            </a:extLst>
          </p:cNvPr>
          <p:cNvSpPr/>
          <p:nvPr/>
        </p:nvSpPr>
        <p:spPr>
          <a:xfrm>
            <a:off x="6251870" y="4757309"/>
            <a:ext cx="2577151" cy="403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C9C2C5E0-D1B8-4DC7-9D74-69283366BF45}"/>
              </a:ext>
            </a:extLst>
          </p:cNvPr>
          <p:cNvSpPr/>
          <p:nvPr/>
        </p:nvSpPr>
        <p:spPr>
          <a:xfrm rot="10800000">
            <a:off x="2997533" y="4718598"/>
            <a:ext cx="2577151" cy="403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82243C-0CC4-4189-97DC-A0E23DEF10C5}"/>
              </a:ext>
            </a:extLst>
          </p:cNvPr>
          <p:cNvSpPr txBox="1"/>
          <p:nvPr/>
        </p:nvSpPr>
        <p:spPr>
          <a:xfrm>
            <a:off x="3788618" y="4991819"/>
            <a:ext cx="1190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DOWN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949077C-C1BD-4B82-909A-6B939D3CA6C4}"/>
              </a:ext>
            </a:extLst>
          </p:cNvPr>
          <p:cNvSpPr txBox="1"/>
          <p:nvPr/>
        </p:nvSpPr>
        <p:spPr>
          <a:xfrm>
            <a:off x="6929056" y="5029358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UP 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678615D8-D3D2-46E4-8FBD-1486F66CF9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382931"/>
              </p:ext>
            </p:extLst>
          </p:nvPr>
        </p:nvGraphicFramePr>
        <p:xfrm>
          <a:off x="1115855" y="41125"/>
          <a:ext cx="81280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47147">
                <a:tc>
                  <a:txBody>
                    <a:bodyPr/>
                    <a:lstStyle/>
                    <a:p>
                      <a:pPr algn="ctr"/>
                      <a:r>
                        <a:rPr lang="en-GB" sz="4400" dirty="0"/>
                        <a:t>Music and keyboard  layout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pic>
        <p:nvPicPr>
          <p:cNvPr id="37" name="Picture 36">
            <a:extLst>
              <a:ext uri="{FF2B5EF4-FFF2-40B4-BE49-F238E27FC236}">
                <a16:creationId xmlns:a16="http://schemas.microsoft.com/office/drawing/2014/main" id="{DEB8BFB8-6B2B-4EBC-ADCA-E1B9998FE4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21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7845966-6EFC-468A-9CC7-BAB4B95854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54372" y="0"/>
            <a:ext cx="9483256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554383-98AF-4A47-BB65-705FAAA4B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DAD1991-FFD1-4E94-ABAB-7560D33008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44484" y="0"/>
            <a:ext cx="7837716" cy="6858000"/>
          </a:xfrm>
          <a:custGeom>
            <a:avLst/>
            <a:gdLst>
              <a:gd name="connsiteX0" fmla="*/ 2232159 w 7837716"/>
              <a:gd name="connsiteY0" fmla="*/ 0 h 6858000"/>
              <a:gd name="connsiteX1" fmla="*/ 5605557 w 7837716"/>
              <a:gd name="connsiteY1" fmla="*/ 0 h 6858000"/>
              <a:gd name="connsiteX2" fmla="*/ 5617845 w 7837716"/>
              <a:gd name="connsiteY2" fmla="*/ 5384 h 6858000"/>
              <a:gd name="connsiteX3" fmla="*/ 7837716 w 7837716"/>
              <a:gd name="connsiteY3" fmla="*/ 3429000 h 6858000"/>
              <a:gd name="connsiteX4" fmla="*/ 5617845 w 7837716"/>
              <a:gd name="connsiteY4" fmla="*/ 6852616 h 6858000"/>
              <a:gd name="connsiteX5" fmla="*/ 5605557 w 7837716"/>
              <a:gd name="connsiteY5" fmla="*/ 6858000 h 6858000"/>
              <a:gd name="connsiteX6" fmla="*/ 2232159 w 7837716"/>
              <a:gd name="connsiteY6" fmla="*/ 6858000 h 6858000"/>
              <a:gd name="connsiteX7" fmla="*/ 2219871 w 7837716"/>
              <a:gd name="connsiteY7" fmla="*/ 6852616 h 6858000"/>
              <a:gd name="connsiteX8" fmla="*/ 0 w 7837716"/>
              <a:gd name="connsiteY8" fmla="*/ 3429000 h 6858000"/>
              <a:gd name="connsiteX9" fmla="*/ 2219871 w 7837716"/>
              <a:gd name="connsiteY9" fmla="*/ 538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37716" h="6858000">
                <a:moveTo>
                  <a:pt x="2232159" y="0"/>
                </a:moveTo>
                <a:lnTo>
                  <a:pt x="5605557" y="0"/>
                </a:lnTo>
                <a:lnTo>
                  <a:pt x="5617845" y="5384"/>
                </a:lnTo>
                <a:cubicBezTo>
                  <a:pt x="6931322" y="618789"/>
                  <a:pt x="7837716" y="1921305"/>
                  <a:pt x="7837716" y="3429000"/>
                </a:cubicBezTo>
                <a:cubicBezTo>
                  <a:pt x="7837716" y="4936696"/>
                  <a:pt x="6931322" y="6239212"/>
                  <a:pt x="5617845" y="6852616"/>
                </a:cubicBezTo>
                <a:lnTo>
                  <a:pt x="5605557" y="6858000"/>
                </a:lnTo>
                <a:lnTo>
                  <a:pt x="2232159" y="6858000"/>
                </a:lnTo>
                <a:lnTo>
                  <a:pt x="2219871" y="6852616"/>
                </a:lnTo>
                <a:cubicBezTo>
                  <a:pt x="906394" y="6239212"/>
                  <a:pt x="0" y="4936696"/>
                  <a:pt x="0" y="3429000"/>
                </a:cubicBezTo>
                <a:cubicBezTo>
                  <a:pt x="0" y="1921305"/>
                  <a:pt x="906394" y="618789"/>
                  <a:pt x="2219871" y="5384"/>
                </a:cubicBezTo>
                <a:close/>
              </a:path>
            </a:pathLst>
          </a:custGeom>
          <a:solidFill>
            <a:schemeClr val="bg1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2000"/>
                  </a:schemeClr>
                </a:gs>
                <a:gs pos="100000">
                  <a:schemeClr val="bg2">
                    <a:lumMod val="87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Image result for treble clef stave">
            <a:extLst>
              <a:ext uri="{FF2B5EF4-FFF2-40B4-BE49-F238E27FC236}">
                <a16:creationId xmlns:a16="http://schemas.microsoft.com/office/drawing/2014/main" id="{DBC1C666-1480-4B28-A61F-E4426DE08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9289" y="539954"/>
            <a:ext cx="4548146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A87A1F-7E5F-42E3-AE78-A88457E58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5205022"/>
              </p:ext>
            </p:extLst>
          </p:nvPr>
        </p:nvGraphicFramePr>
        <p:xfrm>
          <a:off x="2680570" y="441264"/>
          <a:ext cx="638827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274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32458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Same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28C94DC-EE69-4A8A-8715-8D9CBD225EED}"/>
              </a:ext>
            </a:extLst>
          </p:cNvPr>
          <p:cNvSpPr/>
          <p:nvPr/>
        </p:nvSpPr>
        <p:spPr>
          <a:xfrm>
            <a:off x="5035463" y="3455261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1F44182-D2F2-483E-BE6E-6F809A4709F0}"/>
              </a:ext>
            </a:extLst>
          </p:cNvPr>
          <p:cNvSpPr/>
          <p:nvPr/>
        </p:nvSpPr>
        <p:spPr>
          <a:xfrm>
            <a:off x="5734833" y="3455261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87491E6-CFDB-4E33-A5FD-DF5541FCDCF1}"/>
              </a:ext>
            </a:extLst>
          </p:cNvPr>
          <p:cNvSpPr/>
          <p:nvPr/>
        </p:nvSpPr>
        <p:spPr>
          <a:xfrm>
            <a:off x="6473400" y="3475985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D3B657B-861D-45A7-B943-07311FA219EE}"/>
              </a:ext>
            </a:extLst>
          </p:cNvPr>
          <p:cNvSpPr/>
          <p:nvPr/>
        </p:nvSpPr>
        <p:spPr>
          <a:xfrm>
            <a:off x="7172770" y="3491269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7" name="Table 30">
            <a:extLst>
              <a:ext uri="{FF2B5EF4-FFF2-40B4-BE49-F238E27FC236}">
                <a16:creationId xmlns:a16="http://schemas.microsoft.com/office/drawing/2014/main" id="{C3425E02-B989-44BB-95AF-C99BDC466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624412"/>
              </p:ext>
            </p:extLst>
          </p:nvPr>
        </p:nvGraphicFramePr>
        <p:xfrm>
          <a:off x="2266515" y="5223353"/>
          <a:ext cx="6936636" cy="626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6636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2400" dirty="0"/>
                        <a:t>This is the note E (finger 3 in the C position) Play 4 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pic>
        <p:nvPicPr>
          <p:cNvPr id="19" name="Picture 4" descr="Image result for keyboard picture piano">
            <a:extLst>
              <a:ext uri="{FF2B5EF4-FFF2-40B4-BE49-F238E27FC236}">
                <a16:creationId xmlns:a16="http://schemas.microsoft.com/office/drawing/2014/main" id="{CE07CABB-C2CA-4695-A174-D365559EC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686" y="4114606"/>
            <a:ext cx="677401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373F1495-1940-4CA2-BEE9-8479C589C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724433"/>
              </p:ext>
            </p:extLst>
          </p:nvPr>
        </p:nvGraphicFramePr>
        <p:xfrm>
          <a:off x="4822120" y="4673410"/>
          <a:ext cx="41982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822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graphicFrame>
        <p:nvGraphicFramePr>
          <p:cNvPr id="22" name="Table 20">
            <a:extLst>
              <a:ext uri="{FF2B5EF4-FFF2-40B4-BE49-F238E27FC236}">
                <a16:creationId xmlns:a16="http://schemas.microsoft.com/office/drawing/2014/main" id="{8BDCBD7A-0F74-46C3-8CDF-0374EE00A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5100283"/>
              </p:ext>
            </p:extLst>
          </p:nvPr>
        </p:nvGraphicFramePr>
        <p:xfrm>
          <a:off x="4978895" y="3837748"/>
          <a:ext cx="26304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47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pic>
        <p:nvPicPr>
          <p:cNvPr id="24" name="Picture 23">
            <a:extLst>
              <a:ext uri="{FF2B5EF4-FFF2-40B4-BE49-F238E27FC236}">
                <a16:creationId xmlns:a16="http://schemas.microsoft.com/office/drawing/2014/main" id="{F8E1E8E3-57E2-4C2B-BE89-49AE868E0B6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0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treble clef stave">
            <a:extLst>
              <a:ext uri="{FF2B5EF4-FFF2-40B4-BE49-F238E27FC236}">
                <a16:creationId xmlns:a16="http://schemas.microsoft.com/office/drawing/2014/main" id="{DBC1C666-1480-4B28-A61F-E4426DE08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9289" y="539954"/>
            <a:ext cx="4548146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A87A1F-7E5F-42E3-AE78-A88457E58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423111"/>
              </p:ext>
            </p:extLst>
          </p:nvPr>
        </p:nvGraphicFramePr>
        <p:xfrm>
          <a:off x="2680570" y="441264"/>
          <a:ext cx="638827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274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32458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Steps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28C94DC-EE69-4A8A-8715-8D9CBD225EED}"/>
              </a:ext>
            </a:extLst>
          </p:cNvPr>
          <p:cNvSpPr/>
          <p:nvPr/>
        </p:nvSpPr>
        <p:spPr>
          <a:xfrm>
            <a:off x="5035463" y="3455261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1F44182-D2F2-483E-BE6E-6F809A4709F0}"/>
              </a:ext>
            </a:extLst>
          </p:cNvPr>
          <p:cNvSpPr/>
          <p:nvPr/>
        </p:nvSpPr>
        <p:spPr>
          <a:xfrm>
            <a:off x="5804195" y="3257426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87491E6-CFDB-4E33-A5FD-DF5541FCDCF1}"/>
              </a:ext>
            </a:extLst>
          </p:cNvPr>
          <p:cNvSpPr/>
          <p:nvPr/>
        </p:nvSpPr>
        <p:spPr>
          <a:xfrm>
            <a:off x="6396475" y="3047212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D3B657B-861D-45A7-B943-07311FA219EE}"/>
              </a:ext>
            </a:extLst>
          </p:cNvPr>
          <p:cNvSpPr/>
          <p:nvPr/>
        </p:nvSpPr>
        <p:spPr>
          <a:xfrm>
            <a:off x="7033376" y="3285664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7" name="Table 30">
            <a:extLst>
              <a:ext uri="{FF2B5EF4-FFF2-40B4-BE49-F238E27FC236}">
                <a16:creationId xmlns:a16="http://schemas.microsoft.com/office/drawing/2014/main" id="{C3425E02-B989-44BB-95AF-C99BDC466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898468"/>
              </p:ext>
            </p:extLst>
          </p:nvPr>
        </p:nvGraphicFramePr>
        <p:xfrm>
          <a:off x="2266515" y="5223353"/>
          <a:ext cx="693663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6636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2400" dirty="0"/>
                        <a:t>This tune starts with 3 on E (C position) steps up and back down. A Step is a next door 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pic>
        <p:nvPicPr>
          <p:cNvPr id="19" name="Picture 4" descr="Image result for keyboard picture piano">
            <a:extLst>
              <a:ext uri="{FF2B5EF4-FFF2-40B4-BE49-F238E27FC236}">
                <a16:creationId xmlns:a16="http://schemas.microsoft.com/office/drawing/2014/main" id="{CE07CABB-C2CA-4695-A174-D365559EC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686" y="4114606"/>
            <a:ext cx="677401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373F1495-1940-4CA2-BEE9-8479C589C45A}"/>
              </a:ext>
            </a:extLst>
          </p:cNvPr>
          <p:cNvGraphicFramePr>
            <a:graphicFrameLocks noGrp="1"/>
          </p:cNvGraphicFramePr>
          <p:nvPr/>
        </p:nvGraphicFramePr>
        <p:xfrm>
          <a:off x="4822120" y="4673410"/>
          <a:ext cx="3135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51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graphicFrame>
        <p:nvGraphicFramePr>
          <p:cNvPr id="22" name="Table 20">
            <a:extLst>
              <a:ext uri="{FF2B5EF4-FFF2-40B4-BE49-F238E27FC236}">
                <a16:creationId xmlns:a16="http://schemas.microsoft.com/office/drawing/2014/main" id="{8BDCBD7A-0F74-46C3-8CDF-0374EE00A0AB}"/>
              </a:ext>
            </a:extLst>
          </p:cNvPr>
          <p:cNvGraphicFramePr>
            <a:graphicFrameLocks noGrp="1"/>
          </p:cNvGraphicFramePr>
          <p:nvPr/>
        </p:nvGraphicFramePr>
        <p:xfrm>
          <a:off x="4978895" y="3837748"/>
          <a:ext cx="26304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47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7E1AE112-3955-47B9-A3A9-8F51813E8A73}"/>
              </a:ext>
            </a:extLst>
          </p:cNvPr>
          <p:cNvSpPr/>
          <p:nvPr/>
        </p:nvSpPr>
        <p:spPr>
          <a:xfrm>
            <a:off x="7630405" y="3544198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4D17E95F-F937-4FAC-8B9F-18504F1E90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036534"/>
              </p:ext>
            </p:extLst>
          </p:nvPr>
        </p:nvGraphicFramePr>
        <p:xfrm>
          <a:off x="5179801" y="4673410"/>
          <a:ext cx="26304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48">
                  <a:extLst>
                    <a:ext uri="{9D8B030D-6E8A-4147-A177-3AD203B41FA5}">
                      <a16:colId xmlns:a16="http://schemas.microsoft.com/office/drawing/2014/main" val="30152483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129929"/>
                  </a:ext>
                </a:extLst>
              </a:tr>
            </a:tbl>
          </a:graphicData>
        </a:graphic>
      </p:graphicFrame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369717D9-EE73-40BE-A9A7-18DEFFBA7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45841"/>
              </p:ext>
            </p:extLst>
          </p:nvPr>
        </p:nvGraphicFramePr>
        <p:xfrm>
          <a:off x="5526676" y="4686106"/>
          <a:ext cx="3135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51">
                  <a:extLst>
                    <a:ext uri="{9D8B030D-6E8A-4147-A177-3AD203B41FA5}">
                      <a16:colId xmlns:a16="http://schemas.microsoft.com/office/drawing/2014/main" val="33127046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097329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1E8D3EF-96D9-492E-99AB-63EF48E8E33A}"/>
              </a:ext>
            </a:extLst>
          </p:cNvPr>
          <p:cNvCxnSpPr>
            <a:cxnSpLocks/>
          </p:cNvCxnSpPr>
          <p:nvPr/>
        </p:nvCxnSpPr>
        <p:spPr>
          <a:xfrm flipV="1">
            <a:off x="4978895" y="2575750"/>
            <a:ext cx="1520722" cy="842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A4383B5-2809-46BD-AA7F-284996AD9758}"/>
              </a:ext>
            </a:extLst>
          </p:cNvPr>
          <p:cNvSpPr txBox="1"/>
          <p:nvPr/>
        </p:nvSpPr>
        <p:spPr>
          <a:xfrm rot="20579098">
            <a:off x="5225952" y="2602532"/>
            <a:ext cx="601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UP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0AEFF43-EE54-418C-B80B-DE0C12349D0B}"/>
              </a:ext>
            </a:extLst>
          </p:cNvPr>
          <p:cNvCxnSpPr>
            <a:cxnSpLocks/>
          </p:cNvCxnSpPr>
          <p:nvPr/>
        </p:nvCxnSpPr>
        <p:spPr>
          <a:xfrm>
            <a:off x="6807822" y="2606748"/>
            <a:ext cx="1344393" cy="944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24794EB-99D7-4F5C-841D-CE3D6E5265BE}"/>
              </a:ext>
            </a:extLst>
          </p:cNvPr>
          <p:cNvSpPr txBox="1"/>
          <p:nvPr/>
        </p:nvSpPr>
        <p:spPr>
          <a:xfrm rot="1907011">
            <a:off x="7061518" y="2464774"/>
            <a:ext cx="1190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DOWN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14EBED3B-C30F-4A33-BC2E-02F3422CFD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178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treble clef stave">
            <a:extLst>
              <a:ext uri="{FF2B5EF4-FFF2-40B4-BE49-F238E27FC236}">
                <a16:creationId xmlns:a16="http://schemas.microsoft.com/office/drawing/2014/main" id="{DBC1C666-1480-4B28-A61F-E4426DE08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9289" y="539954"/>
            <a:ext cx="4548146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A87A1F-7E5F-42E3-AE78-A88457E58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663520"/>
              </p:ext>
            </p:extLst>
          </p:nvPr>
        </p:nvGraphicFramePr>
        <p:xfrm>
          <a:off x="2680570" y="441264"/>
          <a:ext cx="638827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274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32458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Gaps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28C94DC-EE69-4A8A-8715-8D9CBD225EED}"/>
              </a:ext>
            </a:extLst>
          </p:cNvPr>
          <p:cNvSpPr/>
          <p:nvPr/>
        </p:nvSpPr>
        <p:spPr>
          <a:xfrm>
            <a:off x="5035463" y="3455261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87491E6-CFDB-4E33-A5FD-DF5541FCDCF1}"/>
              </a:ext>
            </a:extLst>
          </p:cNvPr>
          <p:cNvSpPr/>
          <p:nvPr/>
        </p:nvSpPr>
        <p:spPr>
          <a:xfrm>
            <a:off x="5722672" y="3063445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7" name="Table 30">
            <a:extLst>
              <a:ext uri="{FF2B5EF4-FFF2-40B4-BE49-F238E27FC236}">
                <a16:creationId xmlns:a16="http://schemas.microsoft.com/office/drawing/2014/main" id="{C3425E02-B989-44BB-95AF-C99BDC466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997305"/>
              </p:ext>
            </p:extLst>
          </p:nvPr>
        </p:nvGraphicFramePr>
        <p:xfrm>
          <a:off x="2266515" y="5223353"/>
          <a:ext cx="6936636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6636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2400" dirty="0"/>
                        <a:t>This tune starts with 1 on E ,  gaps up to G , then B, then back down . A gap means miss one note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pic>
        <p:nvPicPr>
          <p:cNvPr id="19" name="Picture 4" descr="Image result for keyboard picture piano">
            <a:extLst>
              <a:ext uri="{FF2B5EF4-FFF2-40B4-BE49-F238E27FC236}">
                <a16:creationId xmlns:a16="http://schemas.microsoft.com/office/drawing/2014/main" id="{CE07CABB-C2CA-4695-A174-D365559EC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697" y="4102610"/>
            <a:ext cx="677401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373F1495-1940-4CA2-BEE9-8479C589C45A}"/>
              </a:ext>
            </a:extLst>
          </p:cNvPr>
          <p:cNvGraphicFramePr>
            <a:graphicFrameLocks noGrp="1"/>
          </p:cNvGraphicFramePr>
          <p:nvPr/>
        </p:nvGraphicFramePr>
        <p:xfrm>
          <a:off x="4822120" y="4673410"/>
          <a:ext cx="3135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51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graphicFrame>
        <p:nvGraphicFramePr>
          <p:cNvPr id="22" name="Table 20">
            <a:extLst>
              <a:ext uri="{FF2B5EF4-FFF2-40B4-BE49-F238E27FC236}">
                <a16:creationId xmlns:a16="http://schemas.microsoft.com/office/drawing/2014/main" id="{8BDCBD7A-0F74-46C3-8CDF-0374EE00A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250470"/>
              </p:ext>
            </p:extLst>
          </p:nvPr>
        </p:nvGraphicFramePr>
        <p:xfrm>
          <a:off x="4978895" y="3837748"/>
          <a:ext cx="419823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823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7E1AE112-3955-47B9-A3A9-8F51813E8A73}"/>
              </a:ext>
            </a:extLst>
          </p:cNvPr>
          <p:cNvSpPr/>
          <p:nvPr/>
        </p:nvSpPr>
        <p:spPr>
          <a:xfrm>
            <a:off x="7018521" y="3094684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369717D9-EE73-40BE-A9A7-18DEFFBA7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251702"/>
              </p:ext>
            </p:extLst>
          </p:nvPr>
        </p:nvGraphicFramePr>
        <p:xfrm>
          <a:off x="5526676" y="4686106"/>
          <a:ext cx="3803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388">
                  <a:extLst>
                    <a:ext uri="{9D8B030D-6E8A-4147-A177-3AD203B41FA5}">
                      <a16:colId xmlns:a16="http://schemas.microsoft.com/office/drawing/2014/main" val="33127046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097329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1E8D3EF-96D9-492E-99AB-63EF48E8E33A}"/>
              </a:ext>
            </a:extLst>
          </p:cNvPr>
          <p:cNvCxnSpPr>
            <a:cxnSpLocks/>
          </p:cNvCxnSpPr>
          <p:nvPr/>
        </p:nvCxnSpPr>
        <p:spPr>
          <a:xfrm flipV="1">
            <a:off x="4859769" y="2155040"/>
            <a:ext cx="1379175" cy="1230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A4383B5-2809-46BD-AA7F-284996AD9758}"/>
              </a:ext>
            </a:extLst>
          </p:cNvPr>
          <p:cNvSpPr txBox="1"/>
          <p:nvPr/>
        </p:nvSpPr>
        <p:spPr>
          <a:xfrm rot="20579098">
            <a:off x="5067336" y="2231588"/>
            <a:ext cx="601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UP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0AEFF43-EE54-418C-B80B-DE0C12349D0B}"/>
              </a:ext>
            </a:extLst>
          </p:cNvPr>
          <p:cNvCxnSpPr>
            <a:cxnSpLocks/>
          </p:cNvCxnSpPr>
          <p:nvPr/>
        </p:nvCxnSpPr>
        <p:spPr>
          <a:xfrm>
            <a:off x="7008986" y="2318245"/>
            <a:ext cx="1344393" cy="944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24794EB-99D7-4F5C-841D-CE3D6E5265BE}"/>
              </a:ext>
            </a:extLst>
          </p:cNvPr>
          <p:cNvSpPr txBox="1"/>
          <p:nvPr/>
        </p:nvSpPr>
        <p:spPr>
          <a:xfrm rot="1907011">
            <a:off x="7298095" y="2256600"/>
            <a:ext cx="1190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DOWN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53DAE22-5877-4077-8ED3-BDBAA159ED49}"/>
              </a:ext>
            </a:extLst>
          </p:cNvPr>
          <p:cNvSpPr/>
          <p:nvPr/>
        </p:nvSpPr>
        <p:spPr>
          <a:xfrm>
            <a:off x="7624777" y="3484819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44AB072-FE5D-4594-87D8-EA39D52BA4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DF35AE57-8F64-4957-8C50-60B5B1210C1F}"/>
              </a:ext>
            </a:extLst>
          </p:cNvPr>
          <p:cNvSpPr/>
          <p:nvPr/>
        </p:nvSpPr>
        <p:spPr>
          <a:xfrm>
            <a:off x="6272651" y="2637602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4" name="Table 20">
            <a:extLst>
              <a:ext uri="{FF2B5EF4-FFF2-40B4-BE49-F238E27FC236}">
                <a16:creationId xmlns:a16="http://schemas.microsoft.com/office/drawing/2014/main" id="{BDF8346E-1392-4EBC-B8A3-669696E08A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004271"/>
              </p:ext>
            </p:extLst>
          </p:nvPr>
        </p:nvGraphicFramePr>
        <p:xfrm>
          <a:off x="5663021" y="3363249"/>
          <a:ext cx="26304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46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graphicFrame>
        <p:nvGraphicFramePr>
          <p:cNvPr id="16" name="Table 20">
            <a:extLst>
              <a:ext uri="{FF2B5EF4-FFF2-40B4-BE49-F238E27FC236}">
                <a16:creationId xmlns:a16="http://schemas.microsoft.com/office/drawing/2014/main" id="{59AB5974-E222-4F42-B15D-149E8FC318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335323"/>
              </p:ext>
            </p:extLst>
          </p:nvPr>
        </p:nvGraphicFramePr>
        <p:xfrm>
          <a:off x="6226312" y="2960829"/>
          <a:ext cx="30938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386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graphicFrame>
        <p:nvGraphicFramePr>
          <p:cNvPr id="31" name="Table 12">
            <a:extLst>
              <a:ext uri="{FF2B5EF4-FFF2-40B4-BE49-F238E27FC236}">
                <a16:creationId xmlns:a16="http://schemas.microsoft.com/office/drawing/2014/main" id="{5FF60007-CE25-48FA-8F50-2A2D54BD8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951168"/>
              </p:ext>
            </p:extLst>
          </p:nvPr>
        </p:nvGraphicFramePr>
        <p:xfrm>
          <a:off x="6284937" y="4689395"/>
          <a:ext cx="3803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388">
                  <a:extLst>
                    <a:ext uri="{9D8B030D-6E8A-4147-A177-3AD203B41FA5}">
                      <a16:colId xmlns:a16="http://schemas.microsoft.com/office/drawing/2014/main" val="33127046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097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62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treble clef stave">
            <a:extLst>
              <a:ext uri="{FF2B5EF4-FFF2-40B4-BE49-F238E27FC236}">
                <a16:creationId xmlns:a16="http://schemas.microsoft.com/office/drawing/2014/main" id="{DBC1C666-1480-4B28-A61F-E4426DE08D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79289" y="539954"/>
            <a:ext cx="4548146" cy="454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4A87A1F-7E5F-42E3-AE78-A88457E58B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305220"/>
              </p:ext>
            </p:extLst>
          </p:nvPr>
        </p:nvGraphicFramePr>
        <p:xfrm>
          <a:off x="2680570" y="441264"/>
          <a:ext cx="6388274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88274">
                  <a:extLst>
                    <a:ext uri="{9D8B030D-6E8A-4147-A177-3AD203B41FA5}">
                      <a16:colId xmlns:a16="http://schemas.microsoft.com/office/drawing/2014/main" val="2941125462"/>
                    </a:ext>
                  </a:extLst>
                </a:gridCol>
              </a:tblGrid>
              <a:tr h="732458">
                <a:tc>
                  <a:txBody>
                    <a:bodyPr/>
                    <a:lstStyle/>
                    <a:p>
                      <a:pPr algn="ctr"/>
                      <a:r>
                        <a:rPr lang="en-GB" sz="4800" dirty="0"/>
                        <a:t>Stretch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428967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028C94DC-EE69-4A8A-8715-8D9CBD225EED}"/>
              </a:ext>
            </a:extLst>
          </p:cNvPr>
          <p:cNvSpPr/>
          <p:nvPr/>
        </p:nvSpPr>
        <p:spPr>
          <a:xfrm>
            <a:off x="5035463" y="3455261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87491E6-CFDB-4E33-A5FD-DF5541FCDCF1}"/>
              </a:ext>
            </a:extLst>
          </p:cNvPr>
          <p:cNvSpPr/>
          <p:nvPr/>
        </p:nvSpPr>
        <p:spPr>
          <a:xfrm>
            <a:off x="5798854" y="2807091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D3B657B-861D-45A7-B943-07311FA219EE}"/>
              </a:ext>
            </a:extLst>
          </p:cNvPr>
          <p:cNvSpPr/>
          <p:nvPr/>
        </p:nvSpPr>
        <p:spPr>
          <a:xfrm>
            <a:off x="6404174" y="3484820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7" name="Table 30">
            <a:extLst>
              <a:ext uri="{FF2B5EF4-FFF2-40B4-BE49-F238E27FC236}">
                <a16:creationId xmlns:a16="http://schemas.microsoft.com/office/drawing/2014/main" id="{C3425E02-B989-44BB-95AF-C99BDC466C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757350"/>
              </p:ext>
            </p:extLst>
          </p:nvPr>
        </p:nvGraphicFramePr>
        <p:xfrm>
          <a:off x="2266515" y="5223353"/>
          <a:ext cx="7328422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8422">
                  <a:extLst>
                    <a:ext uri="{9D8B030D-6E8A-4147-A177-3AD203B41FA5}">
                      <a16:colId xmlns:a16="http://schemas.microsoft.com/office/drawing/2014/main" val="2178785955"/>
                    </a:ext>
                  </a:extLst>
                </a:gridCol>
              </a:tblGrid>
              <a:tr h="626302">
                <a:tc>
                  <a:txBody>
                    <a:bodyPr/>
                    <a:lstStyle/>
                    <a:p>
                      <a:r>
                        <a:rPr lang="en-GB" sz="2400" dirty="0"/>
                        <a:t>This tune starts with 1 on E, then stretches up to 4 on A </a:t>
                      </a:r>
                    </a:p>
                    <a:p>
                      <a:r>
                        <a:rPr lang="en-GB" sz="2400" dirty="0"/>
                        <a:t>A Stretch means miss two notes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323900"/>
                  </a:ext>
                </a:extLst>
              </a:tr>
            </a:tbl>
          </a:graphicData>
        </a:graphic>
      </p:graphicFrame>
      <p:pic>
        <p:nvPicPr>
          <p:cNvPr id="19" name="Picture 4" descr="Image result for keyboard picture piano">
            <a:extLst>
              <a:ext uri="{FF2B5EF4-FFF2-40B4-BE49-F238E27FC236}">
                <a16:creationId xmlns:a16="http://schemas.microsoft.com/office/drawing/2014/main" id="{CE07CABB-C2CA-4695-A174-D365559EC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8686" y="4114606"/>
            <a:ext cx="677401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" name="Table 20">
            <a:extLst>
              <a:ext uri="{FF2B5EF4-FFF2-40B4-BE49-F238E27FC236}">
                <a16:creationId xmlns:a16="http://schemas.microsoft.com/office/drawing/2014/main" id="{373F1495-1940-4CA2-BEE9-8479C589C45A}"/>
              </a:ext>
            </a:extLst>
          </p:cNvPr>
          <p:cNvGraphicFramePr>
            <a:graphicFrameLocks noGrp="1"/>
          </p:cNvGraphicFramePr>
          <p:nvPr/>
        </p:nvGraphicFramePr>
        <p:xfrm>
          <a:off x="4822120" y="4673410"/>
          <a:ext cx="31355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551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graphicFrame>
        <p:nvGraphicFramePr>
          <p:cNvPr id="22" name="Table 20">
            <a:extLst>
              <a:ext uri="{FF2B5EF4-FFF2-40B4-BE49-F238E27FC236}">
                <a16:creationId xmlns:a16="http://schemas.microsoft.com/office/drawing/2014/main" id="{8BDCBD7A-0F74-46C3-8CDF-0374EE00A0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90255"/>
              </p:ext>
            </p:extLst>
          </p:nvPr>
        </p:nvGraphicFramePr>
        <p:xfrm>
          <a:off x="4978896" y="3837748"/>
          <a:ext cx="4448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874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7E1AE112-3955-47B9-A3A9-8F51813E8A73}"/>
              </a:ext>
            </a:extLst>
          </p:cNvPr>
          <p:cNvSpPr/>
          <p:nvPr/>
        </p:nvSpPr>
        <p:spPr>
          <a:xfrm>
            <a:off x="7056473" y="2831356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369717D9-EE73-40BE-A9A7-18DEFFBA7B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81673"/>
              </p:ext>
            </p:extLst>
          </p:nvPr>
        </p:nvGraphicFramePr>
        <p:xfrm>
          <a:off x="5866479" y="4745621"/>
          <a:ext cx="26791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911">
                  <a:extLst>
                    <a:ext uri="{9D8B030D-6E8A-4147-A177-3AD203B41FA5}">
                      <a16:colId xmlns:a16="http://schemas.microsoft.com/office/drawing/2014/main" val="33127046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6097329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1E8D3EF-96D9-492E-99AB-63EF48E8E33A}"/>
              </a:ext>
            </a:extLst>
          </p:cNvPr>
          <p:cNvCxnSpPr>
            <a:cxnSpLocks/>
          </p:cNvCxnSpPr>
          <p:nvPr/>
        </p:nvCxnSpPr>
        <p:spPr>
          <a:xfrm flipV="1">
            <a:off x="4859769" y="2155040"/>
            <a:ext cx="1379175" cy="1230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A4383B5-2809-46BD-AA7F-284996AD9758}"/>
              </a:ext>
            </a:extLst>
          </p:cNvPr>
          <p:cNvSpPr txBox="1"/>
          <p:nvPr/>
        </p:nvSpPr>
        <p:spPr>
          <a:xfrm rot="20579098">
            <a:off x="5067336" y="2231588"/>
            <a:ext cx="601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UP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0AEFF43-EE54-418C-B80B-DE0C12349D0B}"/>
              </a:ext>
            </a:extLst>
          </p:cNvPr>
          <p:cNvCxnSpPr>
            <a:cxnSpLocks/>
          </p:cNvCxnSpPr>
          <p:nvPr/>
        </p:nvCxnSpPr>
        <p:spPr>
          <a:xfrm>
            <a:off x="7008986" y="2318245"/>
            <a:ext cx="1344393" cy="944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24794EB-99D7-4F5C-841D-CE3D6E5265BE}"/>
              </a:ext>
            </a:extLst>
          </p:cNvPr>
          <p:cNvSpPr txBox="1"/>
          <p:nvPr/>
        </p:nvSpPr>
        <p:spPr>
          <a:xfrm rot="1907011">
            <a:off x="7298095" y="2256600"/>
            <a:ext cx="11907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DOWN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53DAE22-5877-4077-8ED3-BDBAA159ED49}"/>
              </a:ext>
            </a:extLst>
          </p:cNvPr>
          <p:cNvSpPr/>
          <p:nvPr/>
        </p:nvSpPr>
        <p:spPr>
          <a:xfrm>
            <a:off x="7624777" y="3484819"/>
            <a:ext cx="263046" cy="2651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5" name="Table 20">
            <a:extLst>
              <a:ext uri="{FF2B5EF4-FFF2-40B4-BE49-F238E27FC236}">
                <a16:creationId xmlns:a16="http://schemas.microsoft.com/office/drawing/2014/main" id="{25C2E0B8-2678-4918-85D3-068DC76717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418922"/>
              </p:ext>
            </p:extLst>
          </p:nvPr>
        </p:nvGraphicFramePr>
        <p:xfrm>
          <a:off x="5784922" y="3091825"/>
          <a:ext cx="31107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1078">
                  <a:extLst>
                    <a:ext uri="{9D8B030D-6E8A-4147-A177-3AD203B41FA5}">
                      <a16:colId xmlns:a16="http://schemas.microsoft.com/office/drawing/2014/main" val="21007685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096214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8031840E-98D4-4A0F-9E6F-C588B1D014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7826" y="289338"/>
            <a:ext cx="2409825" cy="14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775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476</Words>
  <Application>Microsoft Office PowerPoint</Application>
  <PresentationFormat>Widescreen</PresentationFormat>
  <Paragraphs>168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Nigel Chapman Music Limited</dc:creator>
  <cp:lastModifiedBy>Nigel Chapman Music Limited</cp:lastModifiedBy>
  <cp:revision>25</cp:revision>
  <dcterms:created xsi:type="dcterms:W3CDTF">2020-10-26T15:53:02Z</dcterms:created>
  <dcterms:modified xsi:type="dcterms:W3CDTF">2020-10-30T09:25:46Z</dcterms:modified>
</cp:coreProperties>
</file>