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84" r:id="rId4"/>
    <p:sldId id="290" r:id="rId5"/>
    <p:sldId id="293" r:id="rId6"/>
    <p:sldId id="292" r:id="rId7"/>
    <p:sldId id="294" r:id="rId8"/>
    <p:sldId id="295" r:id="rId9"/>
    <p:sldId id="285" r:id="rId10"/>
    <p:sldId id="296" r:id="rId11"/>
    <p:sldId id="299" r:id="rId12"/>
    <p:sldId id="300" r:id="rId13"/>
    <p:sldId id="30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6" autoAdjust="0"/>
    <p:restoredTop sz="94660"/>
  </p:normalViewPr>
  <p:slideViewPr>
    <p:cSldViewPr snapToGrid="0">
      <p:cViewPr varScale="1">
        <p:scale>
          <a:sx n="77" d="100"/>
          <a:sy n="77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DB560-4839-4054-A323-5430339D0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6DC0F-1F27-4224-9241-0AA931FB4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0EEBC-6429-4368-8E6B-F0DE66AD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E45-3605-4B0D-93B2-68B28758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C3A60-9A76-44E1-886B-2387CBE9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6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A81A-4B7E-4C29-B9FB-30F47E28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4E5FC-1B57-44AE-85FF-86C00A0A0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35558-A834-4ED8-A791-8B66D1C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CD47D-F101-422F-BA74-C3CD74B0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D3856-3C6E-4302-BEA7-F8E1D9AF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0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CFB44A-E07C-4192-B19B-ADF7750B3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1F496-3B54-461F-BBAC-8BE10172B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D96FD-7E6F-4627-A155-A620A7A3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C1B91-3A0F-48F0-BF7A-4CD51AD8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529C4-D20F-404B-9EAB-7EC02F730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9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E56E-BC47-4986-9342-8F8DABCD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A287C-07FD-4C49-9A04-C2304BF45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E99A2-1BD1-4B2D-9FBC-49E5C07B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631BA-B00F-4794-B69F-5F292A761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CB3E1-7C77-47D5-B78D-5E71BFDC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0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54DFB-9797-4534-9B46-0189CE259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2547A-4932-4CBE-8B4E-A71A8A187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5F915-ABDE-45CD-BED6-B96F3035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7D76C-AB06-4C2D-96CE-639FA007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ACAC9-F48A-4EFA-9011-B26134B33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8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749ED-154E-4ECD-9892-2B58EE4D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A66AB-48A3-4483-A954-7CD5A2ABD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78874-419A-4360-BE4C-45BFFEB2E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453B1-8E11-453E-8F5E-38731E8D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D28BB-2FDD-4A99-B7C6-A8391E6B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6102-3553-4DD0-AD92-48213FB3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02F3-09A9-426C-B965-D673B2048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FB05C-81F9-48E7-8A91-94E134CA5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F1795-DE64-4FB0-8316-7A3C3F35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03C1D-BBFE-43AD-87C5-7886F0723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AD4F6-74AC-49F9-A6EA-21B93D288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4276E-0D40-42BE-A327-EF8ECD33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8408F1-CB6C-4EF5-B063-51B9E4B2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8921C-6EEB-43DB-B365-0DABADD7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58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13F1-ACE5-4324-A451-6468D79F8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FAC646-E9BC-4207-9750-D0CCFC34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CA130-3301-4388-BB89-906640B3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97C10-6D03-488D-9D58-91114013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0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EBB10-8419-4966-B678-4153F471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EB03A-9878-438A-B01F-DC90934E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B4B8B-5DC2-48E4-A293-63A7D63C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9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E9D2-C944-4CCC-9E15-24B88E0E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5C6CE-5C3B-4F84-82AC-CB6154190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C005D-4A47-4B3A-B61C-A61CC2C69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C1D8C-FD6E-4F15-BA60-0EF22FC7F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64F8F-D51A-42F1-8F3B-40CFEBDF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2BF99-FDFB-4F75-820B-B03C18B3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80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300D-F3C7-4D72-A952-E30D4F9F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70F7F-063E-4F39-BACD-55B5E8894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38564-6DC4-4851-955A-F181EA227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2945F-2EB1-489C-8E97-38285DEC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AC72F-5319-4EF7-9901-F664B41C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FE4B9-C23B-469B-8368-C276AF55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4C270-0095-4321-9B14-34C321B0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01FA7-10E3-493E-8290-A74BA35F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7C2E-9FAF-42B3-A1FF-6B527860F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A6E6B-9AA4-4394-8631-3C786A41F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CB8D3-583B-43FB-B542-62F1EDD50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1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319F07-39BB-4F9A-99CD-30712C8A4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900628"/>
              </p:ext>
            </p:extLst>
          </p:nvPr>
        </p:nvGraphicFramePr>
        <p:xfrm>
          <a:off x="1708683" y="1936770"/>
          <a:ext cx="747289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2895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1691620">
                <a:tc>
                  <a:txBody>
                    <a:bodyPr/>
                    <a:lstStyle/>
                    <a:p>
                      <a:pPr algn="ctr"/>
                      <a:r>
                        <a:rPr lang="en-GB" sz="8800" dirty="0"/>
                        <a:t>Note Reading</a:t>
                      </a:r>
                    </a:p>
                    <a:p>
                      <a:pPr algn="ctr"/>
                      <a:r>
                        <a:rPr lang="en-GB" sz="8800" dirty="0"/>
                        <a:t>Grades 1 &amp; 2</a:t>
                      </a:r>
                    </a:p>
                    <a:p>
                      <a:pPr algn="ctr"/>
                      <a:r>
                        <a:rPr lang="en-GB" sz="6000" dirty="0"/>
                        <a:t>Nigel Chapman Music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9DDC643-3646-483B-A266-781CF6709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4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FFB57C-7FDC-476F-A53B-02FD3943E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4" y="1349115"/>
            <a:ext cx="12157022" cy="3282846"/>
          </a:xfrm>
          <a:prstGeom prst="rect">
            <a:avLst/>
          </a:prstGeom>
        </p:spPr>
      </p:pic>
      <p:graphicFrame>
        <p:nvGraphicFramePr>
          <p:cNvPr id="4" name="Table 30">
            <a:extLst>
              <a:ext uri="{FF2B5EF4-FFF2-40B4-BE49-F238E27FC236}">
                <a16:creationId xmlns:a16="http://schemas.microsoft.com/office/drawing/2014/main" id="{94930181-6C77-4DAC-AF7D-1C7DEFB3B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12473"/>
              </p:ext>
            </p:extLst>
          </p:nvPr>
        </p:nvGraphicFramePr>
        <p:xfrm>
          <a:off x="4867057" y="4999416"/>
          <a:ext cx="2015299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99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Step 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87BAFD-0F1E-4F60-B895-8E999286E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881101"/>
              </p:ext>
            </p:extLst>
          </p:nvPr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GRADE 2  Example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721969-1C72-4CE4-9C82-CE828563C7F2}"/>
              </a:ext>
            </a:extLst>
          </p:cNvPr>
          <p:cNvSpPr txBox="1"/>
          <p:nvPr/>
        </p:nvSpPr>
        <p:spPr>
          <a:xfrm>
            <a:off x="829607" y="5132111"/>
            <a:ext cx="1047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Put finger 5 on D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23EE49-7C61-4917-886D-2FC0B652649C}"/>
              </a:ext>
            </a:extLst>
          </p:cNvPr>
          <p:cNvCxnSpPr>
            <a:cxnSpLocks/>
          </p:cNvCxnSpPr>
          <p:nvPr/>
        </p:nvCxnSpPr>
        <p:spPr>
          <a:xfrm>
            <a:off x="829607" y="1264224"/>
            <a:ext cx="1575390" cy="1240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42A48D6-C471-44B8-B9B5-445854BB6081}"/>
              </a:ext>
            </a:extLst>
          </p:cNvPr>
          <p:cNvSpPr txBox="1"/>
          <p:nvPr/>
        </p:nvSpPr>
        <p:spPr>
          <a:xfrm>
            <a:off x="562282" y="535740"/>
            <a:ext cx="1047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Put finger 3 on F#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8D8801-0117-41E5-911F-955C9F384C69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1353560" y="4070959"/>
            <a:ext cx="362506" cy="106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7414B8-EC8E-4541-B81B-EC7AD94DA941}"/>
              </a:ext>
            </a:extLst>
          </p:cNvPr>
          <p:cNvCxnSpPr/>
          <p:nvPr/>
        </p:nvCxnSpPr>
        <p:spPr>
          <a:xfrm>
            <a:off x="2004164" y="3269293"/>
            <a:ext cx="140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AB5AAB2C-75B7-47CC-8593-9E609CF92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FFB57C-7FDC-476F-A53B-02FD3943E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4" y="1349115"/>
            <a:ext cx="12157022" cy="3282846"/>
          </a:xfrm>
          <a:prstGeom prst="rect">
            <a:avLst/>
          </a:prstGeom>
        </p:spPr>
      </p:pic>
      <p:graphicFrame>
        <p:nvGraphicFramePr>
          <p:cNvPr id="4" name="Table 30">
            <a:extLst>
              <a:ext uri="{FF2B5EF4-FFF2-40B4-BE49-F238E27FC236}">
                <a16:creationId xmlns:a16="http://schemas.microsoft.com/office/drawing/2014/main" id="{94930181-6C77-4DAC-AF7D-1C7DEFB3B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88616"/>
              </p:ext>
            </p:extLst>
          </p:nvPr>
        </p:nvGraphicFramePr>
        <p:xfrm>
          <a:off x="4471792" y="5126338"/>
          <a:ext cx="2793303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303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Step 2</a:t>
                      </a:r>
                    </a:p>
                    <a:p>
                      <a:pPr algn="ctr"/>
                      <a:r>
                        <a:rPr lang="en-GB" sz="4000" dirty="0"/>
                        <a:t>Accidentals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87BAFD-0F1E-4F60-B895-8E999286E89E}"/>
              </a:ext>
            </a:extLst>
          </p:cNvPr>
          <p:cNvGraphicFramePr>
            <a:graphicFrameLocks noGrp="1"/>
          </p:cNvGraphicFramePr>
          <p:nvPr/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GRADE 2  Example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16244535-21F9-446A-82C4-6CD2AAAC480C}"/>
              </a:ext>
            </a:extLst>
          </p:cNvPr>
          <p:cNvSpPr txBox="1"/>
          <p:nvPr/>
        </p:nvSpPr>
        <p:spPr>
          <a:xfrm>
            <a:off x="61241" y="2685964"/>
            <a:ext cx="137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Key Sig. All Fs and Cs are sharp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7D8A82-3F57-4A21-A2E4-038A6AF67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FFB57C-7FDC-476F-A53B-02FD3943E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4" y="1349115"/>
            <a:ext cx="12157022" cy="3282846"/>
          </a:xfrm>
          <a:prstGeom prst="rect">
            <a:avLst/>
          </a:prstGeom>
        </p:spPr>
      </p:pic>
      <p:graphicFrame>
        <p:nvGraphicFramePr>
          <p:cNvPr id="4" name="Table 30">
            <a:extLst>
              <a:ext uri="{FF2B5EF4-FFF2-40B4-BE49-F238E27FC236}">
                <a16:creationId xmlns:a16="http://schemas.microsoft.com/office/drawing/2014/main" id="{94930181-6C77-4DAC-AF7D-1C7DEFB3B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6214"/>
              </p:ext>
            </p:extLst>
          </p:nvPr>
        </p:nvGraphicFramePr>
        <p:xfrm>
          <a:off x="133463" y="5244956"/>
          <a:ext cx="2015299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99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Step 3</a:t>
                      </a:r>
                    </a:p>
                    <a:p>
                      <a:pPr algn="ctr"/>
                      <a:r>
                        <a:rPr lang="en-GB" sz="4400" dirty="0"/>
                        <a:t>Rhythm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87BAFD-0F1E-4F60-B895-8E999286E89E}"/>
              </a:ext>
            </a:extLst>
          </p:cNvPr>
          <p:cNvGraphicFramePr>
            <a:graphicFrameLocks noGrp="1"/>
          </p:cNvGraphicFramePr>
          <p:nvPr/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GRADE 2  Example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AE93F3F-5F7E-40CB-B467-C3911BCF24DB}"/>
              </a:ext>
            </a:extLst>
          </p:cNvPr>
          <p:cNvSpPr txBox="1"/>
          <p:nvPr/>
        </p:nvSpPr>
        <p:spPr>
          <a:xfrm>
            <a:off x="1389000" y="4671120"/>
            <a:ext cx="139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Hold Wai-t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D3BCFB-B2FF-4D92-AADF-FB2E6620289B}"/>
              </a:ext>
            </a:extLst>
          </p:cNvPr>
          <p:cNvCxnSpPr/>
          <p:nvPr/>
        </p:nvCxnSpPr>
        <p:spPr>
          <a:xfrm flipV="1">
            <a:off x="2457190" y="3194137"/>
            <a:ext cx="0" cy="130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E59E9A0-82AE-4F17-909D-F0271F7E8DD5}"/>
              </a:ext>
            </a:extLst>
          </p:cNvPr>
          <p:cNvSpPr txBox="1"/>
          <p:nvPr/>
        </p:nvSpPr>
        <p:spPr>
          <a:xfrm>
            <a:off x="1090464" y="825995"/>
            <a:ext cx="139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RH joins LH note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B10A4A-5ED8-434B-872A-AB24790BD1D3}"/>
              </a:ext>
            </a:extLst>
          </p:cNvPr>
          <p:cNvCxnSpPr/>
          <p:nvPr/>
        </p:nvCxnSpPr>
        <p:spPr>
          <a:xfrm>
            <a:off x="2084889" y="1349115"/>
            <a:ext cx="397353" cy="1137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19D34B2-E5E4-499D-98D8-BD463B61F4DF}"/>
              </a:ext>
            </a:extLst>
          </p:cNvPr>
          <p:cNvCxnSpPr/>
          <p:nvPr/>
        </p:nvCxnSpPr>
        <p:spPr>
          <a:xfrm flipH="1">
            <a:off x="3144033" y="1787344"/>
            <a:ext cx="87682" cy="3824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4F8E145-A1C8-4565-9284-2A2D4703D047}"/>
              </a:ext>
            </a:extLst>
          </p:cNvPr>
          <p:cNvSpPr txBox="1"/>
          <p:nvPr/>
        </p:nvSpPr>
        <p:spPr>
          <a:xfrm>
            <a:off x="3197617" y="4470025"/>
            <a:ext cx="993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Both step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3E859DD-1A49-4115-863F-4040CDF02D78}"/>
              </a:ext>
            </a:extLst>
          </p:cNvPr>
          <p:cNvCxnSpPr>
            <a:cxnSpLocks/>
          </p:cNvCxnSpPr>
          <p:nvPr/>
        </p:nvCxnSpPr>
        <p:spPr>
          <a:xfrm flipH="1">
            <a:off x="3893506" y="1774602"/>
            <a:ext cx="68196" cy="2942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2F15A27-8BF3-4CF2-B852-4581CFB81299}"/>
              </a:ext>
            </a:extLst>
          </p:cNvPr>
          <p:cNvSpPr txBox="1"/>
          <p:nvPr/>
        </p:nvSpPr>
        <p:spPr>
          <a:xfrm>
            <a:off x="2448144" y="5770405"/>
            <a:ext cx="139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RH step 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LH stretch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BEF05C8-0BDB-4186-96B0-0279BB8509B2}"/>
              </a:ext>
            </a:extLst>
          </p:cNvPr>
          <p:cNvCxnSpPr>
            <a:cxnSpLocks/>
          </p:cNvCxnSpPr>
          <p:nvPr/>
        </p:nvCxnSpPr>
        <p:spPr>
          <a:xfrm flipH="1">
            <a:off x="4789528" y="1943475"/>
            <a:ext cx="97125" cy="3455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9040B6C-EA1F-4EF2-A6CA-2A0819D6D783}"/>
              </a:ext>
            </a:extLst>
          </p:cNvPr>
          <p:cNvSpPr txBox="1"/>
          <p:nvPr/>
        </p:nvSpPr>
        <p:spPr>
          <a:xfrm>
            <a:off x="4190764" y="5235234"/>
            <a:ext cx="139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LH step  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RH Rest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980A0F5-17C5-4D24-A0EF-0C5B33363A84}"/>
              </a:ext>
            </a:extLst>
          </p:cNvPr>
          <p:cNvSpPr txBox="1"/>
          <p:nvPr/>
        </p:nvSpPr>
        <p:spPr>
          <a:xfrm>
            <a:off x="4297126" y="3835063"/>
            <a:ext cx="139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Hold Wai-t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B23FA31-5630-47AF-BF60-7109697441A7}"/>
              </a:ext>
            </a:extLst>
          </p:cNvPr>
          <p:cNvCxnSpPr/>
          <p:nvPr/>
        </p:nvCxnSpPr>
        <p:spPr>
          <a:xfrm flipV="1">
            <a:off x="5189951" y="2594373"/>
            <a:ext cx="0" cy="130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717C397-6764-4376-8707-42BBB041F4F2}"/>
              </a:ext>
            </a:extLst>
          </p:cNvPr>
          <p:cNvCxnSpPr/>
          <p:nvPr/>
        </p:nvCxnSpPr>
        <p:spPr>
          <a:xfrm flipH="1" flipV="1">
            <a:off x="4838090" y="1774602"/>
            <a:ext cx="351861" cy="304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C2902D2-CB2E-46C7-ADD1-7EC8596C69A0}"/>
              </a:ext>
            </a:extLst>
          </p:cNvPr>
          <p:cNvSpPr txBox="1"/>
          <p:nvPr/>
        </p:nvSpPr>
        <p:spPr>
          <a:xfrm>
            <a:off x="3747372" y="1427226"/>
            <a:ext cx="168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RH stretch up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1A06C1D-6F48-4A05-932C-C9102AC5AFA1}"/>
              </a:ext>
            </a:extLst>
          </p:cNvPr>
          <p:cNvCxnSpPr>
            <a:cxnSpLocks/>
          </p:cNvCxnSpPr>
          <p:nvPr/>
        </p:nvCxnSpPr>
        <p:spPr>
          <a:xfrm>
            <a:off x="6024329" y="1771078"/>
            <a:ext cx="42010" cy="3384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0C1DA92-5B34-4FFC-9DE2-2203E0C3FBE0}"/>
              </a:ext>
            </a:extLst>
          </p:cNvPr>
          <p:cNvSpPr txBox="1"/>
          <p:nvPr/>
        </p:nvSpPr>
        <p:spPr>
          <a:xfrm>
            <a:off x="5526158" y="5112023"/>
            <a:ext cx="139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RH step  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LH stretch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B1BF1D1-BC1D-4DDD-AD27-66E6B46E6EE4}"/>
              </a:ext>
            </a:extLst>
          </p:cNvPr>
          <p:cNvCxnSpPr>
            <a:cxnSpLocks/>
          </p:cNvCxnSpPr>
          <p:nvPr/>
        </p:nvCxnSpPr>
        <p:spPr>
          <a:xfrm>
            <a:off x="6654538" y="1317703"/>
            <a:ext cx="42010" cy="3384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39E42EC-73C4-48E8-9D95-29C1CAD1ACA3}"/>
              </a:ext>
            </a:extLst>
          </p:cNvPr>
          <p:cNvSpPr txBox="1"/>
          <p:nvPr/>
        </p:nvSpPr>
        <p:spPr>
          <a:xfrm>
            <a:off x="6000659" y="4392008"/>
            <a:ext cx="952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Both step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83397A7-6007-4694-B42E-BAE60C230A85}"/>
              </a:ext>
            </a:extLst>
          </p:cNvPr>
          <p:cNvCxnSpPr>
            <a:cxnSpLocks/>
          </p:cNvCxnSpPr>
          <p:nvPr/>
        </p:nvCxnSpPr>
        <p:spPr>
          <a:xfrm>
            <a:off x="7517266" y="1207563"/>
            <a:ext cx="64028" cy="4027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356BEB3-8388-41B9-AEA4-B1E157DA750D}"/>
              </a:ext>
            </a:extLst>
          </p:cNvPr>
          <p:cNvCxnSpPr/>
          <p:nvPr/>
        </p:nvCxnSpPr>
        <p:spPr>
          <a:xfrm>
            <a:off x="3968095" y="4671120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5354BF1-6E97-44E9-9D8F-C5F7BD8D7269}"/>
              </a:ext>
            </a:extLst>
          </p:cNvPr>
          <p:cNvCxnSpPr/>
          <p:nvPr/>
        </p:nvCxnSpPr>
        <p:spPr>
          <a:xfrm>
            <a:off x="3551258" y="5770405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F99A45A-2714-4E76-8A9F-68EE1A8F9070}"/>
              </a:ext>
            </a:extLst>
          </p:cNvPr>
          <p:cNvCxnSpPr>
            <a:cxnSpLocks/>
          </p:cNvCxnSpPr>
          <p:nvPr/>
        </p:nvCxnSpPr>
        <p:spPr>
          <a:xfrm flipV="1">
            <a:off x="3699759" y="6158564"/>
            <a:ext cx="22962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DF6299B-2EF2-4963-9BD8-9B1A73A3355D}"/>
              </a:ext>
            </a:extLst>
          </p:cNvPr>
          <p:cNvCxnSpPr/>
          <p:nvPr/>
        </p:nvCxnSpPr>
        <p:spPr>
          <a:xfrm>
            <a:off x="5294465" y="5235234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01991CF-DD2A-4643-9D45-73A18B50CA62}"/>
              </a:ext>
            </a:extLst>
          </p:cNvPr>
          <p:cNvCxnSpPr/>
          <p:nvPr/>
        </p:nvCxnSpPr>
        <p:spPr>
          <a:xfrm>
            <a:off x="6654538" y="5155081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729C551-9810-4CB0-8E9A-779E3AF8A2A9}"/>
              </a:ext>
            </a:extLst>
          </p:cNvPr>
          <p:cNvCxnSpPr>
            <a:cxnSpLocks/>
          </p:cNvCxnSpPr>
          <p:nvPr/>
        </p:nvCxnSpPr>
        <p:spPr>
          <a:xfrm flipV="1">
            <a:off x="6792160" y="5474466"/>
            <a:ext cx="22962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6D4225C-D763-4BAE-B2C5-5197AD267B85}"/>
              </a:ext>
            </a:extLst>
          </p:cNvPr>
          <p:cNvCxnSpPr/>
          <p:nvPr/>
        </p:nvCxnSpPr>
        <p:spPr>
          <a:xfrm>
            <a:off x="6790869" y="4580552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63116BBF-5481-4E9F-8E16-183543233C9C}"/>
              </a:ext>
            </a:extLst>
          </p:cNvPr>
          <p:cNvSpPr txBox="1"/>
          <p:nvPr/>
        </p:nvSpPr>
        <p:spPr>
          <a:xfrm>
            <a:off x="7004916" y="5144573"/>
            <a:ext cx="1216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RH stretch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LH step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0009738-3789-46BD-9DC1-31E099394B04}"/>
              </a:ext>
            </a:extLst>
          </p:cNvPr>
          <p:cNvCxnSpPr>
            <a:cxnSpLocks/>
          </p:cNvCxnSpPr>
          <p:nvPr/>
        </p:nvCxnSpPr>
        <p:spPr>
          <a:xfrm flipV="1">
            <a:off x="8145818" y="5207974"/>
            <a:ext cx="22962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048AF58-5291-4A58-85AD-FD6D105003A4}"/>
              </a:ext>
            </a:extLst>
          </p:cNvPr>
          <p:cNvCxnSpPr/>
          <p:nvPr/>
        </p:nvCxnSpPr>
        <p:spPr>
          <a:xfrm>
            <a:off x="8021962" y="5487455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85BCE5-5F02-4599-BAF5-F958C5CF7484}"/>
              </a:ext>
            </a:extLst>
          </p:cNvPr>
          <p:cNvCxnSpPr>
            <a:cxnSpLocks/>
          </p:cNvCxnSpPr>
          <p:nvPr/>
        </p:nvCxnSpPr>
        <p:spPr>
          <a:xfrm>
            <a:off x="8033873" y="1149160"/>
            <a:ext cx="12443" cy="3482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4F6A61CC-9F0D-4722-B70E-5538BDED11D8}"/>
              </a:ext>
            </a:extLst>
          </p:cNvPr>
          <p:cNvSpPr txBox="1"/>
          <p:nvPr/>
        </p:nvSpPr>
        <p:spPr>
          <a:xfrm>
            <a:off x="6742220" y="1894655"/>
            <a:ext cx="139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Hold 1+2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2D75347-E656-44B3-BD57-C38C929479E2}"/>
              </a:ext>
            </a:extLst>
          </p:cNvPr>
          <p:cNvCxnSpPr>
            <a:cxnSpLocks/>
          </p:cNvCxnSpPr>
          <p:nvPr/>
        </p:nvCxnSpPr>
        <p:spPr>
          <a:xfrm>
            <a:off x="7872608" y="2547755"/>
            <a:ext cx="0" cy="1123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22164FF4-A00B-49DD-9016-BC7C8BA3888C}"/>
              </a:ext>
            </a:extLst>
          </p:cNvPr>
          <p:cNvSpPr txBox="1"/>
          <p:nvPr/>
        </p:nvSpPr>
        <p:spPr>
          <a:xfrm>
            <a:off x="7643027" y="4351241"/>
            <a:ext cx="781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LH steps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A0FC20C-3A25-4D45-9E07-BC565B0B1D4F}"/>
              </a:ext>
            </a:extLst>
          </p:cNvPr>
          <p:cNvCxnSpPr/>
          <p:nvPr/>
        </p:nvCxnSpPr>
        <p:spPr>
          <a:xfrm>
            <a:off x="8424719" y="4519395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76C435F8-3130-4F02-B6E6-C5DEB94BEBDE}"/>
              </a:ext>
            </a:extLst>
          </p:cNvPr>
          <p:cNvSpPr txBox="1"/>
          <p:nvPr/>
        </p:nvSpPr>
        <p:spPr>
          <a:xfrm>
            <a:off x="7284747" y="3922952"/>
            <a:ext cx="139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Hold LH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A0E5AE-FB5F-4873-8129-057E236AFED3}"/>
              </a:ext>
            </a:extLst>
          </p:cNvPr>
          <p:cNvCxnSpPr/>
          <p:nvPr/>
        </p:nvCxnSpPr>
        <p:spPr>
          <a:xfrm flipV="1">
            <a:off x="8227239" y="2623722"/>
            <a:ext cx="0" cy="130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112556DC-7F83-49D6-A6E8-A7890C6BB797}"/>
              </a:ext>
            </a:extLst>
          </p:cNvPr>
          <p:cNvSpPr txBox="1"/>
          <p:nvPr/>
        </p:nvSpPr>
        <p:spPr>
          <a:xfrm>
            <a:off x="7877214" y="1158232"/>
            <a:ext cx="843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RH step 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4E2F8AD-2351-480A-A1E1-518A79374676}"/>
              </a:ext>
            </a:extLst>
          </p:cNvPr>
          <p:cNvCxnSpPr>
            <a:stCxn id="80" idx="2"/>
          </p:cNvCxnSpPr>
          <p:nvPr/>
        </p:nvCxnSpPr>
        <p:spPr>
          <a:xfrm flipH="1">
            <a:off x="8180625" y="1804563"/>
            <a:ext cx="118112" cy="522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CDC1858-1445-40AD-A134-C3EF70A41EDD}"/>
              </a:ext>
            </a:extLst>
          </p:cNvPr>
          <p:cNvCxnSpPr>
            <a:cxnSpLocks/>
          </p:cNvCxnSpPr>
          <p:nvPr/>
        </p:nvCxnSpPr>
        <p:spPr>
          <a:xfrm flipH="1">
            <a:off x="8669736" y="1706640"/>
            <a:ext cx="43045" cy="417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CFD7DF51-6D61-41B5-AFCD-6AA01BEB25E6}"/>
              </a:ext>
            </a:extLst>
          </p:cNvPr>
          <p:cNvSpPr txBox="1"/>
          <p:nvPr/>
        </p:nvSpPr>
        <p:spPr>
          <a:xfrm>
            <a:off x="8253330" y="5638071"/>
            <a:ext cx="993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Both step 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5AFF6B9-AABC-46DE-B063-4C8E7B9BDA96}"/>
              </a:ext>
            </a:extLst>
          </p:cNvPr>
          <p:cNvCxnSpPr/>
          <p:nvPr/>
        </p:nvCxnSpPr>
        <p:spPr>
          <a:xfrm>
            <a:off x="9186883" y="5618680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D3CE7FB6-7CBF-42AC-8911-B5ABBBF23A41}"/>
              </a:ext>
            </a:extLst>
          </p:cNvPr>
          <p:cNvSpPr txBox="1"/>
          <p:nvPr/>
        </p:nvSpPr>
        <p:spPr>
          <a:xfrm>
            <a:off x="8331571" y="3850334"/>
            <a:ext cx="139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Hold Wai-t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3A3E5B47-7090-47FA-9CE9-F3DA484B7534}"/>
              </a:ext>
            </a:extLst>
          </p:cNvPr>
          <p:cNvCxnSpPr/>
          <p:nvPr/>
        </p:nvCxnSpPr>
        <p:spPr>
          <a:xfrm flipV="1">
            <a:off x="9205672" y="2650022"/>
            <a:ext cx="0" cy="130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0602F92-1F45-4C7F-8C86-360F0BD65844}"/>
              </a:ext>
            </a:extLst>
          </p:cNvPr>
          <p:cNvCxnSpPr/>
          <p:nvPr/>
        </p:nvCxnSpPr>
        <p:spPr>
          <a:xfrm>
            <a:off x="8548056" y="1310937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3886CED-1C69-467A-A65E-6E14784296B6}"/>
              </a:ext>
            </a:extLst>
          </p:cNvPr>
          <p:cNvSpPr txBox="1"/>
          <p:nvPr/>
        </p:nvSpPr>
        <p:spPr>
          <a:xfrm>
            <a:off x="8843523" y="1384547"/>
            <a:ext cx="995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RH step 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076782A-96E4-485C-B79C-681FD7E2063A}"/>
              </a:ext>
            </a:extLst>
          </p:cNvPr>
          <p:cNvCxnSpPr>
            <a:cxnSpLocks/>
          </p:cNvCxnSpPr>
          <p:nvPr/>
        </p:nvCxnSpPr>
        <p:spPr>
          <a:xfrm flipV="1">
            <a:off x="9224312" y="1792057"/>
            <a:ext cx="22962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2C1F31D-5E15-48A3-AF1A-C43BBED1422F}"/>
              </a:ext>
            </a:extLst>
          </p:cNvPr>
          <p:cNvCxnSpPr/>
          <p:nvPr/>
        </p:nvCxnSpPr>
        <p:spPr>
          <a:xfrm>
            <a:off x="9611313" y="1804563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D6AD850-929C-4350-AD8E-1EF670AED96C}"/>
              </a:ext>
            </a:extLst>
          </p:cNvPr>
          <p:cNvCxnSpPr>
            <a:cxnSpLocks/>
          </p:cNvCxnSpPr>
          <p:nvPr/>
        </p:nvCxnSpPr>
        <p:spPr>
          <a:xfrm flipH="1">
            <a:off x="10252082" y="1894655"/>
            <a:ext cx="129490" cy="3313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13B7E183-F1B8-4082-BAF3-9318D8D810D9}"/>
              </a:ext>
            </a:extLst>
          </p:cNvPr>
          <p:cNvSpPr txBox="1"/>
          <p:nvPr/>
        </p:nvSpPr>
        <p:spPr>
          <a:xfrm>
            <a:off x="9801223" y="5144573"/>
            <a:ext cx="1334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RH step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LH </a:t>
            </a:r>
            <a:r>
              <a:rPr lang="en-GB" b="1" dirty="0" err="1">
                <a:solidFill>
                  <a:srgbClr val="0070C0"/>
                </a:solidFill>
              </a:rPr>
              <a:t>doublegap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2941129-C3FC-48F4-AEBA-910FDEC01B2E}"/>
              </a:ext>
            </a:extLst>
          </p:cNvPr>
          <p:cNvCxnSpPr/>
          <p:nvPr/>
        </p:nvCxnSpPr>
        <p:spPr>
          <a:xfrm>
            <a:off x="10899470" y="5184006"/>
            <a:ext cx="0" cy="30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84E9E7B-6CD1-4CE2-9FD5-DDC5AB916075}"/>
              </a:ext>
            </a:extLst>
          </p:cNvPr>
          <p:cNvCxnSpPr>
            <a:cxnSpLocks/>
          </p:cNvCxnSpPr>
          <p:nvPr/>
        </p:nvCxnSpPr>
        <p:spPr>
          <a:xfrm flipV="1">
            <a:off x="11003840" y="5618680"/>
            <a:ext cx="22962" cy="21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F007EAE2-C0FE-4B30-A28C-65D5000F1E59}"/>
              </a:ext>
            </a:extLst>
          </p:cNvPr>
          <p:cNvSpPr txBox="1"/>
          <p:nvPr/>
        </p:nvSpPr>
        <p:spPr>
          <a:xfrm>
            <a:off x="10647772" y="3094070"/>
            <a:ext cx="139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Hold Wai-t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Both</a:t>
            </a:r>
          </a:p>
        </p:txBody>
      </p:sp>
      <p:pic>
        <p:nvPicPr>
          <p:cNvPr id="111" name="Picture 110">
            <a:extLst>
              <a:ext uri="{FF2B5EF4-FFF2-40B4-BE49-F238E27FC236}">
                <a16:creationId xmlns:a16="http://schemas.microsoft.com/office/drawing/2014/main" id="{F6F5BB26-6D12-458C-8DAC-FB320E63F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1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FFB57C-7FDC-476F-A53B-02FD3943E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4" y="1349115"/>
            <a:ext cx="12157022" cy="3282846"/>
          </a:xfrm>
          <a:prstGeom prst="rect">
            <a:avLst/>
          </a:prstGeom>
        </p:spPr>
      </p:pic>
      <p:graphicFrame>
        <p:nvGraphicFramePr>
          <p:cNvPr id="4" name="Table 30">
            <a:extLst>
              <a:ext uri="{FF2B5EF4-FFF2-40B4-BE49-F238E27FC236}">
                <a16:creationId xmlns:a16="http://schemas.microsoft.com/office/drawing/2014/main" id="{94930181-6C77-4DAC-AF7D-1C7DEFB3B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37023"/>
              </p:ext>
            </p:extLst>
          </p:nvPr>
        </p:nvGraphicFramePr>
        <p:xfrm>
          <a:off x="4080701" y="4763396"/>
          <a:ext cx="275851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510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Step 4</a:t>
                      </a:r>
                    </a:p>
                    <a:p>
                      <a:pPr algn="ctr"/>
                      <a:r>
                        <a:rPr lang="en-GB" sz="4000" dirty="0"/>
                        <a:t>Play with dynamics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87BAFD-0F1E-4F60-B895-8E999286E89E}"/>
              </a:ext>
            </a:extLst>
          </p:cNvPr>
          <p:cNvGraphicFramePr>
            <a:graphicFrameLocks noGrp="1"/>
          </p:cNvGraphicFramePr>
          <p:nvPr/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GRADE 2  Example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721969-1C72-4CE4-9C82-CE828563C7F2}"/>
              </a:ext>
            </a:extLst>
          </p:cNvPr>
          <p:cNvSpPr txBox="1"/>
          <p:nvPr/>
        </p:nvSpPr>
        <p:spPr>
          <a:xfrm>
            <a:off x="829607" y="5132111"/>
            <a:ext cx="1047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Put finger 5 on D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23EE49-7C61-4917-886D-2FC0B652649C}"/>
              </a:ext>
            </a:extLst>
          </p:cNvPr>
          <p:cNvCxnSpPr>
            <a:cxnSpLocks/>
          </p:cNvCxnSpPr>
          <p:nvPr/>
        </p:nvCxnSpPr>
        <p:spPr>
          <a:xfrm>
            <a:off x="829607" y="1264224"/>
            <a:ext cx="1575390" cy="1240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42A48D6-C471-44B8-B9B5-445854BB6081}"/>
              </a:ext>
            </a:extLst>
          </p:cNvPr>
          <p:cNvSpPr txBox="1"/>
          <p:nvPr/>
        </p:nvSpPr>
        <p:spPr>
          <a:xfrm>
            <a:off x="562282" y="535740"/>
            <a:ext cx="1047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Put finger 3 on F#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8D8801-0117-41E5-911F-955C9F384C69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1353560" y="4070959"/>
            <a:ext cx="362506" cy="106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244535-21F9-446A-82C4-6CD2AAAC480C}"/>
              </a:ext>
            </a:extLst>
          </p:cNvPr>
          <p:cNvSpPr txBox="1"/>
          <p:nvPr/>
        </p:nvSpPr>
        <p:spPr>
          <a:xfrm>
            <a:off x="61241" y="2685964"/>
            <a:ext cx="137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Key Sig. All Fs and Cs are sharp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7414B8-EC8E-4541-B81B-EC7AD94DA941}"/>
              </a:ext>
            </a:extLst>
          </p:cNvPr>
          <p:cNvCxnSpPr/>
          <p:nvPr/>
        </p:nvCxnSpPr>
        <p:spPr>
          <a:xfrm>
            <a:off x="2004164" y="3269293"/>
            <a:ext cx="140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E6924C4-962E-448F-A97F-734C60BE1675}"/>
              </a:ext>
            </a:extLst>
          </p:cNvPr>
          <p:cNvSpPr txBox="1"/>
          <p:nvPr/>
        </p:nvSpPr>
        <p:spPr>
          <a:xfrm>
            <a:off x="1877512" y="2910523"/>
            <a:ext cx="1839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Start Mezzo Piano – Med Soft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98CD40-D58D-4032-BA01-CD2BD07FBB59}"/>
              </a:ext>
            </a:extLst>
          </p:cNvPr>
          <p:cNvSpPr txBox="1"/>
          <p:nvPr/>
        </p:nvSpPr>
        <p:spPr>
          <a:xfrm>
            <a:off x="4480786" y="2765605"/>
            <a:ext cx="1839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Get Louder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653CC4-6793-4B71-A1C9-B067C6EC96E8}"/>
              </a:ext>
            </a:extLst>
          </p:cNvPr>
          <p:cNvSpPr txBox="1"/>
          <p:nvPr/>
        </p:nvSpPr>
        <p:spPr>
          <a:xfrm>
            <a:off x="7084060" y="2899961"/>
            <a:ext cx="1839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Play LOUD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060567A-9922-438B-BF8C-DAF665385EC6}"/>
              </a:ext>
            </a:extLst>
          </p:cNvPr>
          <p:cNvSpPr txBox="1"/>
          <p:nvPr/>
        </p:nvSpPr>
        <p:spPr>
          <a:xfrm>
            <a:off x="10509337" y="2782669"/>
            <a:ext cx="137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Get Softer to end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7A030D-2DF6-4A70-86C2-228C523EA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CE7BC0-AF19-4686-8693-31674B8C1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61445"/>
              </p:ext>
            </p:extLst>
          </p:nvPr>
        </p:nvGraphicFramePr>
        <p:xfrm>
          <a:off x="1384822" y="1749644"/>
          <a:ext cx="804050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0502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Please make sure you have read the ‘Basics’ PowerPoint before looking at Grade 1 &amp; 2 note reading.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0C237665-9ABE-434A-94E2-F3C65B581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AD7294-8E75-4237-BB45-F42D5AA9A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36221"/>
              </p:ext>
            </p:extLst>
          </p:nvPr>
        </p:nvGraphicFramePr>
        <p:xfrm>
          <a:off x="1474592" y="3856104"/>
          <a:ext cx="80405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0502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Grade 1  sight reading – Slide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D7D8A7-0B3A-4B41-B897-8EE105338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913123"/>
              </p:ext>
            </p:extLst>
          </p:nvPr>
        </p:nvGraphicFramePr>
        <p:xfrm>
          <a:off x="1474592" y="4847748"/>
          <a:ext cx="80405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0502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Grade 2  sight reading – Slide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94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3B580B-0493-4394-BDF4-7EC08FA70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588075"/>
              </p:ext>
            </p:extLst>
          </p:nvPr>
        </p:nvGraphicFramePr>
        <p:xfrm>
          <a:off x="1384822" y="1892370"/>
          <a:ext cx="8128000" cy="141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1419225">
                <a:tc>
                  <a:txBody>
                    <a:bodyPr/>
                    <a:lstStyle/>
                    <a:p>
                      <a:r>
                        <a:rPr lang="en-GB" sz="5400" dirty="0"/>
                        <a:t>GRADE 1 - SIGHT READING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6733215-53A0-48BA-BE84-B0FA42C3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24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0">
            <a:extLst>
              <a:ext uri="{FF2B5EF4-FFF2-40B4-BE49-F238E27FC236}">
                <a16:creationId xmlns:a16="http://schemas.microsoft.com/office/drawing/2014/main" id="{7D1BB2EA-279E-4645-84E5-247FA1120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67255"/>
              </p:ext>
            </p:extLst>
          </p:nvPr>
        </p:nvGraphicFramePr>
        <p:xfrm>
          <a:off x="4458570" y="1402915"/>
          <a:ext cx="280652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526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3600" dirty="0"/>
                        <a:t>R  U  L  E  S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5" name="Table 30">
            <a:extLst>
              <a:ext uri="{FF2B5EF4-FFF2-40B4-BE49-F238E27FC236}">
                <a16:creationId xmlns:a16="http://schemas.microsoft.com/office/drawing/2014/main" id="{5342DE6F-9365-47DC-85A9-BEBC04323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545941"/>
              </p:ext>
            </p:extLst>
          </p:nvPr>
        </p:nvGraphicFramePr>
        <p:xfrm>
          <a:off x="4220575" y="2319403"/>
          <a:ext cx="328251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515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3600" dirty="0"/>
                        <a:t>P          A          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7" name="Table 30">
            <a:extLst>
              <a:ext uri="{FF2B5EF4-FFF2-40B4-BE49-F238E27FC236}">
                <a16:creationId xmlns:a16="http://schemas.microsoft.com/office/drawing/2014/main" id="{F8A14234-1E49-48D1-8EF5-23F0616F8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69884"/>
              </p:ext>
            </p:extLst>
          </p:nvPr>
        </p:nvGraphicFramePr>
        <p:xfrm>
          <a:off x="464854" y="3686828"/>
          <a:ext cx="328251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515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3600" dirty="0"/>
                        <a:t>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9" name="Table 30">
            <a:extLst>
              <a:ext uri="{FF2B5EF4-FFF2-40B4-BE49-F238E27FC236}">
                <a16:creationId xmlns:a16="http://schemas.microsoft.com/office/drawing/2014/main" id="{75ECEE25-3E14-4D8A-A212-16735DE88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13258"/>
              </p:ext>
            </p:extLst>
          </p:nvPr>
        </p:nvGraphicFramePr>
        <p:xfrm>
          <a:off x="3836443" y="3686828"/>
          <a:ext cx="328251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515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3600" dirty="0"/>
                        <a:t>Accidentals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11" name="Table 30">
            <a:extLst>
              <a:ext uri="{FF2B5EF4-FFF2-40B4-BE49-F238E27FC236}">
                <a16:creationId xmlns:a16="http://schemas.microsoft.com/office/drawing/2014/main" id="{9F8CE87C-B191-4639-B6C0-450A73D70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02423"/>
              </p:ext>
            </p:extLst>
          </p:nvPr>
        </p:nvGraphicFramePr>
        <p:xfrm>
          <a:off x="7265096" y="3686828"/>
          <a:ext cx="328251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515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3600" dirty="0"/>
                        <a:t>Play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13" name="Table 30">
            <a:extLst>
              <a:ext uri="{FF2B5EF4-FFF2-40B4-BE49-F238E27FC236}">
                <a16:creationId xmlns:a16="http://schemas.microsoft.com/office/drawing/2014/main" id="{0157D66A-3FE5-4E53-8BD9-B3EBE7781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37121"/>
              </p:ext>
            </p:extLst>
          </p:nvPr>
        </p:nvGraphicFramePr>
        <p:xfrm>
          <a:off x="553928" y="4866363"/>
          <a:ext cx="3193441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3441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3600" dirty="0"/>
                        <a:t>Find position Right and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15" name="Table 30">
            <a:extLst>
              <a:ext uri="{FF2B5EF4-FFF2-40B4-BE49-F238E27FC236}">
                <a16:creationId xmlns:a16="http://schemas.microsoft.com/office/drawing/2014/main" id="{EA6D2E3F-54BE-40F9-8F59-94C3DA9CC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920919"/>
              </p:ext>
            </p:extLst>
          </p:nvPr>
        </p:nvGraphicFramePr>
        <p:xfrm>
          <a:off x="3815567" y="4815005"/>
          <a:ext cx="328251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515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3600" dirty="0"/>
                        <a:t>Look for Sharps and flats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graphicFrame>
        <p:nvGraphicFramePr>
          <p:cNvPr id="17" name="Table 30">
            <a:extLst>
              <a:ext uri="{FF2B5EF4-FFF2-40B4-BE49-F238E27FC236}">
                <a16:creationId xmlns:a16="http://schemas.microsoft.com/office/drawing/2014/main" id="{C57A8B10-82F4-43F5-B2E6-B912D616D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30796"/>
              </p:ext>
            </p:extLst>
          </p:nvPr>
        </p:nvGraphicFramePr>
        <p:xfrm>
          <a:off x="7265096" y="4815005"/>
          <a:ext cx="328251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515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3600" dirty="0"/>
                        <a:t>Play – with correct notes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85837DA-0F82-4897-9EF3-F967A3FB1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3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7605C-78AB-414C-ACA7-3FF0E527B639}"/>
              </a:ext>
            </a:extLst>
          </p:cNvPr>
          <p:cNvSpPr txBox="1">
            <a:spLocks/>
          </p:cNvSpPr>
          <p:nvPr/>
        </p:nvSpPr>
        <p:spPr>
          <a:xfrm>
            <a:off x="1838890" y="870016"/>
            <a:ext cx="5932767" cy="9392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solidFill>
                  <a:schemeClr val="accent1"/>
                </a:solidFill>
              </a:rPr>
              <a:t>Sight Reading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Applying P    A       P </a:t>
            </a:r>
            <a:endParaRPr lang="en-GB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20CCC3-1616-42F2-A6B3-736D7A435AEC}"/>
              </a:ext>
            </a:extLst>
          </p:cNvPr>
          <p:cNvSpPr/>
          <p:nvPr/>
        </p:nvSpPr>
        <p:spPr>
          <a:xfrm>
            <a:off x="421841" y="2146503"/>
            <a:ext cx="34236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u="sng" dirty="0">
                <a:solidFill>
                  <a:srgbClr val="000000"/>
                </a:solidFill>
                <a:latin typeface="Calibri" panose="020F0502020204030204" pitchFamily="34" charset="0"/>
              </a:rPr>
              <a:t>POSITION</a:t>
            </a:r>
          </a:p>
          <a:p>
            <a:pPr algn="ctr"/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Use rhymes to establish the starting note for each hand . Make sure you use the correct finger. </a:t>
            </a:r>
          </a:p>
          <a:p>
            <a:pPr algn="ctr"/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For Grades 1 an 2 </a:t>
            </a:r>
            <a:r>
              <a:rPr lang="en-GB" sz="2800" u="sng" dirty="0">
                <a:solidFill>
                  <a:srgbClr val="000000"/>
                </a:solidFill>
                <a:latin typeface="Calibri" panose="020F0502020204030204" pitchFamily="34" charset="0"/>
              </a:rPr>
              <a:t>find</a:t>
            </a: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lang="en-GB" sz="2800" u="sng" dirty="0">
                <a:solidFill>
                  <a:srgbClr val="000000"/>
                </a:solidFill>
                <a:latin typeface="Calibri" panose="020F0502020204030204" pitchFamily="34" charset="0"/>
              </a:rPr>
              <a:t>keep</a:t>
            </a: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 position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3B0513-C1EB-431F-B950-C312359F2542}"/>
              </a:ext>
            </a:extLst>
          </p:cNvPr>
          <p:cNvSpPr/>
          <p:nvPr/>
        </p:nvSpPr>
        <p:spPr>
          <a:xfrm>
            <a:off x="4163186" y="2146503"/>
            <a:ext cx="37031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u="sng" dirty="0">
                <a:solidFill>
                  <a:srgbClr val="000000"/>
                </a:solidFill>
                <a:latin typeface="Calibri" panose="020F0502020204030204" pitchFamily="34" charset="0"/>
              </a:rPr>
              <a:t>ACCIDENTALS </a:t>
            </a:r>
          </a:p>
          <a:p>
            <a:pPr algn="ctr"/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Sharps and Flats can be found at the start of a piece  : Key signature.</a:t>
            </a:r>
          </a:p>
          <a:p>
            <a:pPr algn="ctr"/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Look for accidentals within the music. Remember that accidentals last for the whole bar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7B2A2E-B4CC-4DC8-8EE0-D51A068D0F9D}"/>
              </a:ext>
            </a:extLst>
          </p:cNvPr>
          <p:cNvSpPr/>
          <p:nvPr/>
        </p:nvSpPr>
        <p:spPr>
          <a:xfrm>
            <a:off x="8067000" y="2128091"/>
            <a:ext cx="370315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u="sng" dirty="0">
                <a:solidFill>
                  <a:srgbClr val="000000"/>
                </a:solidFill>
                <a:latin typeface="Calibri" panose="020F0502020204030204" pitchFamily="34" charset="0"/>
              </a:rPr>
              <a:t>PLAY </a:t>
            </a:r>
          </a:p>
          <a:p>
            <a:pPr algn="ctr"/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</a:rPr>
              <a:t>After looking at POSITON and ACCIENTALS start to play the piece. Think about RHYTHM and DYNAMICS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CC480-F086-4A0D-9D83-8C8D72F5C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9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D1C528-6B2F-4200-9C0B-EBBC193F4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27087"/>
              </p:ext>
            </p:extLst>
          </p:nvPr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GRADE 1  Example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78349FD-349C-4E38-819D-F6838771F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479" y="1574800"/>
            <a:ext cx="10127397" cy="4394200"/>
          </a:xfrm>
          <a:prstGeom prst="rect">
            <a:avLst/>
          </a:prstGeom>
        </p:spPr>
      </p:pic>
      <p:graphicFrame>
        <p:nvGraphicFramePr>
          <p:cNvPr id="2" name="Table 30">
            <a:extLst>
              <a:ext uri="{FF2B5EF4-FFF2-40B4-BE49-F238E27FC236}">
                <a16:creationId xmlns:a16="http://schemas.microsoft.com/office/drawing/2014/main" id="{BF23C261-BB4B-4C2C-9A74-31FD084E8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44451"/>
              </p:ext>
            </p:extLst>
          </p:nvPr>
        </p:nvGraphicFramePr>
        <p:xfrm>
          <a:off x="7053545" y="1264224"/>
          <a:ext cx="2015299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99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Step 1 </a:t>
                      </a:r>
                    </a:p>
                    <a:p>
                      <a:pPr algn="ctr"/>
                      <a:r>
                        <a:rPr lang="en-GB" sz="4000" dirty="0"/>
                        <a:t>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76754A-F1A3-431D-848B-3785129C4F7B}"/>
              </a:ext>
            </a:extLst>
          </p:cNvPr>
          <p:cNvCxnSpPr/>
          <p:nvPr/>
        </p:nvCxnSpPr>
        <p:spPr>
          <a:xfrm flipH="1" flipV="1">
            <a:off x="989556" y="2214880"/>
            <a:ext cx="1240077" cy="751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5617CC-76B5-4FF1-814A-5B690FF98E5E}"/>
              </a:ext>
            </a:extLst>
          </p:cNvPr>
          <p:cNvCxnSpPr>
            <a:cxnSpLocks/>
          </p:cNvCxnSpPr>
          <p:nvPr/>
        </p:nvCxnSpPr>
        <p:spPr>
          <a:xfrm flipV="1">
            <a:off x="5661764" y="4907419"/>
            <a:ext cx="1266521" cy="1061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7397454-E0A2-4285-957C-4370125AF86F}"/>
              </a:ext>
            </a:extLst>
          </p:cNvPr>
          <p:cNvSpPr txBox="1"/>
          <p:nvPr/>
        </p:nvSpPr>
        <p:spPr>
          <a:xfrm>
            <a:off x="275574" y="1753215"/>
            <a:ext cx="1047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Put finger 1 on G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(Green)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850225-050C-4E83-A03A-04808858BF7E}"/>
              </a:ext>
            </a:extLst>
          </p:cNvPr>
          <p:cNvSpPr txBox="1"/>
          <p:nvPr/>
        </p:nvSpPr>
        <p:spPr>
          <a:xfrm>
            <a:off x="4826802" y="5688475"/>
            <a:ext cx="1266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Put finger 5 on D (Don’t)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125252D-1AC9-4D61-901A-C2E50B032D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7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D1C528-6B2F-4200-9C0B-EBBC193F4FD5}"/>
              </a:ext>
            </a:extLst>
          </p:cNvPr>
          <p:cNvGraphicFramePr>
            <a:graphicFrameLocks noGrp="1"/>
          </p:cNvGraphicFramePr>
          <p:nvPr/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GRADE 1  Example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78349FD-349C-4E38-819D-F6838771F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74800"/>
            <a:ext cx="10127397" cy="4394200"/>
          </a:xfrm>
          <a:prstGeom prst="rect">
            <a:avLst/>
          </a:prstGeom>
        </p:spPr>
      </p:pic>
      <p:graphicFrame>
        <p:nvGraphicFramePr>
          <p:cNvPr id="8" name="Table 30">
            <a:extLst>
              <a:ext uri="{FF2B5EF4-FFF2-40B4-BE49-F238E27FC236}">
                <a16:creationId xmlns:a16="http://schemas.microsoft.com/office/drawing/2014/main" id="{528FB827-1525-40DB-A69C-4E59B025A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58221"/>
              </p:ext>
            </p:extLst>
          </p:nvPr>
        </p:nvGraphicFramePr>
        <p:xfrm>
          <a:off x="6475956" y="1248219"/>
          <a:ext cx="260827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270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Step 2</a:t>
                      </a:r>
                    </a:p>
                    <a:p>
                      <a:pPr algn="ctr"/>
                      <a:r>
                        <a:rPr lang="en-GB" sz="4000" dirty="0"/>
                        <a:t>Accidentals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16832F4-C092-4F48-8B1D-8EBF59E8EB31}"/>
              </a:ext>
            </a:extLst>
          </p:cNvPr>
          <p:cNvCxnSpPr>
            <a:cxnSpLocks/>
          </p:cNvCxnSpPr>
          <p:nvPr/>
        </p:nvCxnSpPr>
        <p:spPr>
          <a:xfrm flipH="1">
            <a:off x="713984" y="2592888"/>
            <a:ext cx="1089765" cy="1188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4D7DF4D-BFC5-4D03-B7B6-8898A6022756}"/>
              </a:ext>
            </a:extLst>
          </p:cNvPr>
          <p:cNvCxnSpPr>
            <a:cxnSpLocks/>
          </p:cNvCxnSpPr>
          <p:nvPr/>
        </p:nvCxnSpPr>
        <p:spPr>
          <a:xfrm>
            <a:off x="711999" y="4384110"/>
            <a:ext cx="1089765" cy="338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21A6533-A1A2-4873-A19D-BC0959A13C82}"/>
              </a:ext>
            </a:extLst>
          </p:cNvPr>
          <p:cNvSpPr txBox="1"/>
          <p:nvPr/>
        </p:nvSpPr>
        <p:spPr>
          <a:xfrm>
            <a:off x="232884" y="3375730"/>
            <a:ext cx="1531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All Fs are sharp  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Right (Fast)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Left (Fits)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9895790-1E02-47F8-9FA4-830A3C526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6E344E-7D8E-4594-97DC-3C86C959F4D8}"/>
              </a:ext>
            </a:extLst>
          </p:cNvPr>
          <p:cNvSpPr txBox="1"/>
          <p:nvPr/>
        </p:nvSpPr>
        <p:spPr>
          <a:xfrm>
            <a:off x="3090906" y="6110915"/>
            <a:ext cx="624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Cover the black notes needed and keep your hand still </a:t>
            </a:r>
          </a:p>
        </p:txBody>
      </p:sp>
    </p:spTree>
    <p:extLst>
      <p:ext uri="{BB962C8B-B14F-4D97-AF65-F5344CB8AC3E}">
        <p14:creationId xmlns:p14="http://schemas.microsoft.com/office/powerpoint/2010/main" val="426867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D1C528-6B2F-4200-9C0B-EBBC193F4FD5}"/>
              </a:ext>
            </a:extLst>
          </p:cNvPr>
          <p:cNvGraphicFramePr>
            <a:graphicFrameLocks noGrp="1"/>
          </p:cNvGraphicFramePr>
          <p:nvPr/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GRADE 1  Example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78349FD-349C-4E38-819D-F6838771F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74800"/>
            <a:ext cx="10127397" cy="4394200"/>
          </a:xfrm>
          <a:prstGeom prst="rect">
            <a:avLst/>
          </a:prstGeom>
        </p:spPr>
      </p:pic>
      <p:graphicFrame>
        <p:nvGraphicFramePr>
          <p:cNvPr id="3" name="Table 30">
            <a:extLst>
              <a:ext uri="{FF2B5EF4-FFF2-40B4-BE49-F238E27FC236}">
                <a16:creationId xmlns:a16="http://schemas.microsoft.com/office/drawing/2014/main" id="{F49D957A-72DA-4334-BC02-37AEF0568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998237"/>
              </p:ext>
            </p:extLst>
          </p:nvPr>
        </p:nvGraphicFramePr>
        <p:xfrm>
          <a:off x="7315200" y="1256560"/>
          <a:ext cx="1782817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817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Step 3</a:t>
                      </a:r>
                    </a:p>
                    <a:p>
                      <a:pPr algn="ctr"/>
                      <a:r>
                        <a:rPr lang="en-GB" sz="4400" dirty="0"/>
                        <a:t>Play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202BABF-355C-49BE-AD30-6DF65EE30F8F}"/>
              </a:ext>
            </a:extLst>
          </p:cNvPr>
          <p:cNvSpPr txBox="1"/>
          <p:nvPr/>
        </p:nvSpPr>
        <p:spPr>
          <a:xfrm>
            <a:off x="0" y="3105834"/>
            <a:ext cx="1557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Start Piano Softly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53F835-0187-4CC9-ADA1-AC140BFC9641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557297" y="3429000"/>
            <a:ext cx="588723" cy="793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C8F5000-2414-4626-9029-4B34FBF180CB}"/>
              </a:ext>
            </a:extLst>
          </p:cNvPr>
          <p:cNvSpPr txBox="1"/>
          <p:nvPr/>
        </p:nvSpPr>
        <p:spPr>
          <a:xfrm>
            <a:off x="6928981" y="3456517"/>
            <a:ext cx="155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Get Louder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33AC29-E796-4BDF-8A06-C2351A3CDBE0}"/>
              </a:ext>
            </a:extLst>
          </p:cNvPr>
          <p:cNvSpPr txBox="1"/>
          <p:nvPr/>
        </p:nvSpPr>
        <p:spPr>
          <a:xfrm>
            <a:off x="9515657" y="3614467"/>
            <a:ext cx="1557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End  Forte Loudly</a:t>
            </a:r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8CC8C6A8-4BDC-4A3A-B81A-48A96904A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560936"/>
              </p:ext>
            </p:extLst>
          </p:nvPr>
        </p:nvGraphicFramePr>
        <p:xfrm>
          <a:off x="1720241" y="6076898"/>
          <a:ext cx="374110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107">
                  <a:extLst>
                    <a:ext uri="{9D8B030D-6E8A-4147-A177-3AD203B41FA5}">
                      <a16:colId xmlns:a16="http://schemas.microsoft.com/office/drawing/2014/main" val="1056977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Right ,  Gap up,  Gap up  Gap Down, Step up, Step Down, Step Down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282065"/>
                  </a:ext>
                </a:extLst>
              </a:tr>
            </a:tbl>
          </a:graphicData>
        </a:graphic>
      </p:graphicFrame>
      <p:graphicFrame>
        <p:nvGraphicFramePr>
          <p:cNvPr id="21" name="Table 19">
            <a:extLst>
              <a:ext uri="{FF2B5EF4-FFF2-40B4-BE49-F238E27FC236}">
                <a16:creationId xmlns:a16="http://schemas.microsoft.com/office/drawing/2014/main" id="{4A4C33F3-34A8-425B-8369-63098D54F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108689"/>
              </p:ext>
            </p:extLst>
          </p:nvPr>
        </p:nvGraphicFramePr>
        <p:xfrm>
          <a:off x="6928981" y="6080934"/>
          <a:ext cx="374110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107">
                  <a:extLst>
                    <a:ext uri="{9D8B030D-6E8A-4147-A177-3AD203B41FA5}">
                      <a16:colId xmlns:a16="http://schemas.microsoft.com/office/drawing/2014/main" val="1056977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Left, Gap up, step up step up, Gap down , step up, same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28206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5F71A22F-0E84-4F32-8908-9F5F91AA7F6D}"/>
              </a:ext>
            </a:extLst>
          </p:cNvPr>
          <p:cNvSpPr txBox="1"/>
          <p:nvPr/>
        </p:nvSpPr>
        <p:spPr>
          <a:xfrm>
            <a:off x="5378937" y="3214765"/>
            <a:ext cx="155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Wai-t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2A50A0-B9E0-4ABE-AC15-F9A2E01C7AA1}"/>
              </a:ext>
            </a:extLst>
          </p:cNvPr>
          <p:cNvSpPr txBox="1"/>
          <p:nvPr/>
        </p:nvSpPr>
        <p:spPr>
          <a:xfrm>
            <a:off x="6778668" y="4222550"/>
            <a:ext cx="155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rgbClr val="0070C0"/>
                </a:solidFill>
              </a:rPr>
              <a:t>Cof</a:t>
            </a:r>
            <a:r>
              <a:rPr lang="en-GB" b="1" dirty="0">
                <a:solidFill>
                  <a:srgbClr val="0070C0"/>
                </a:solidFill>
              </a:rPr>
              <a:t>-fee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B9F824-5DFC-4FB9-98C9-538CD5164EA4}"/>
              </a:ext>
            </a:extLst>
          </p:cNvPr>
          <p:cNvSpPr txBox="1"/>
          <p:nvPr/>
        </p:nvSpPr>
        <p:spPr>
          <a:xfrm>
            <a:off x="7443670" y="3977347"/>
            <a:ext cx="155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Jump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41DBFA-770E-4560-A466-26BA9438641A}"/>
              </a:ext>
            </a:extLst>
          </p:cNvPr>
          <p:cNvSpPr txBox="1"/>
          <p:nvPr/>
        </p:nvSpPr>
        <p:spPr>
          <a:xfrm>
            <a:off x="8108672" y="4067601"/>
            <a:ext cx="1557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Jump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E9E1818A-24A7-4EB1-8D40-148E1FE3D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82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3B580B-0493-4394-BDF4-7EC08FA70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32322"/>
              </p:ext>
            </p:extLst>
          </p:nvPr>
        </p:nvGraphicFramePr>
        <p:xfrm>
          <a:off x="1384822" y="1892370"/>
          <a:ext cx="8128000" cy="209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2090908">
                <a:tc>
                  <a:txBody>
                    <a:bodyPr/>
                    <a:lstStyle/>
                    <a:p>
                      <a:r>
                        <a:rPr lang="en-GB" sz="5400" dirty="0"/>
                        <a:t>GRADE  2 - SIGHT READING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0B1604CA-F9E8-4917-B1CA-1B6233268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8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400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Chapman Music Limited</dc:creator>
  <cp:lastModifiedBy>Nigel Chapman Music Limited</cp:lastModifiedBy>
  <cp:revision>25</cp:revision>
  <dcterms:created xsi:type="dcterms:W3CDTF">2020-10-26T15:53:02Z</dcterms:created>
  <dcterms:modified xsi:type="dcterms:W3CDTF">2020-10-30T09:28:39Z</dcterms:modified>
</cp:coreProperties>
</file>